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7" r:id="rId4"/>
    <p:sldMasterId id="2147483680" r:id="rId5"/>
    <p:sldMasterId id="2147483685" r:id="rId6"/>
    <p:sldMasterId id="2147483695" r:id="rId7"/>
    <p:sldMasterId id="2147483735" r:id="rId8"/>
  </p:sldMasterIdLst>
  <p:notesMasterIdLst>
    <p:notesMasterId r:id="rId16"/>
  </p:notesMasterIdLst>
  <p:handoutMasterIdLst>
    <p:handoutMasterId r:id="rId17"/>
  </p:handoutMasterIdLst>
  <p:sldIdLst>
    <p:sldId id="279" r:id="rId9"/>
    <p:sldId id="284" r:id="rId10"/>
    <p:sldId id="285" r:id="rId11"/>
    <p:sldId id="289" r:id="rId12"/>
    <p:sldId id="286" r:id="rId13"/>
    <p:sldId id="288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8C08B3E-6550-DF6B-5591-0B20AAAF0836}" name="Mekenna Eisert" initials="ME" userId="S::mekenna.eisert@concentrix.com::5939169d-24b9-4c7f-83e9-5a2d71981158" providerId="AD"/>
  <p188:author id="{3516AC49-A237-04B1-3049-AEAFA305FCF6}" name="Demmy Yang" initials="DY" userId="S::demmy.yangbomberg@concentrix.com::861be024-c42a-4e29-8546-13ef08a979a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434343"/>
    <a:srgbClr val="FDFDFD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F5638D-112F-4B26-A70E-75ACE4BE47BD}" v="285" dt="2023-05-22T16:31:38.785"/>
  </p1510:revLst>
</p1510:revInfo>
</file>

<file path=ppt/tableStyles.xml><?xml version="1.0" encoding="utf-8"?>
<a:tblStyleLst xmlns:a="http://schemas.openxmlformats.org/drawingml/2006/main" def="{5C22544A-7EE6-4342-B048-85BDC9FD1C3A}"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53" autoAdjust="0"/>
    <p:restoredTop sz="86375" autoAdjust="0"/>
  </p:normalViewPr>
  <p:slideViewPr>
    <p:cSldViewPr snapToGrid="0">
      <p:cViewPr varScale="1">
        <p:scale>
          <a:sx n="80" d="100"/>
          <a:sy n="80" d="100"/>
        </p:scale>
        <p:origin x="81" y="423"/>
      </p:cViewPr>
      <p:guideLst/>
    </p:cSldViewPr>
  </p:slideViewPr>
  <p:outlineViewPr>
    <p:cViewPr>
      <p:scale>
        <a:sx n="33" d="100"/>
        <a:sy n="33" d="100"/>
      </p:scale>
      <p:origin x="0" y="-85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microsoft.com/office/2018/10/relationships/authors" Target="authors.xml"/><Relationship Id="rId10" Type="http://schemas.openxmlformats.org/officeDocument/2006/relationships/slide" Target="slides/slide2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6A63B6-683A-9F56-6D3B-E1D784AE51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12C83F-C6EF-B0B8-46A9-F1F64BAA49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C8779B-86C8-F54A-8457-38344FCBC6C5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F88F86-6CAD-377D-1ADF-DA850496013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935804-B4BF-9862-3EDA-484259BCCA5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FF20EA-2D8C-7C4B-9A90-84A8A8F70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749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FBCDE-6F08-034A-87F8-EB27675B8FE4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A4EC1-C524-ED45-A185-10510AA0C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149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A4EC1-C524-ED45-A185-10510AA0C8D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656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 logo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green and white book&#10;&#10;Description automatically generated with low confidence">
            <a:extLst>
              <a:ext uri="{FF2B5EF4-FFF2-40B4-BE49-F238E27FC236}">
                <a16:creationId xmlns:a16="http://schemas.microsoft.com/office/drawing/2014/main" id="{8ED3D9C1-419E-5A08-ED18-041863D633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310" t="8820" r="3307" b="117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64443BC-506E-7BBC-82EA-B1821B96D9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7809" y="3983157"/>
            <a:ext cx="5674457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7AC53FF-589E-1E0B-48A7-8C35A09DD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809" y="3423718"/>
            <a:ext cx="5674457" cy="527045"/>
          </a:xfrm>
        </p:spPr>
        <p:txBody>
          <a:bodyPr>
            <a:noAutofit/>
          </a:bodyPr>
          <a:lstStyle>
            <a:lvl1pPr algn="l">
              <a:defRPr sz="38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Master slide title</a:t>
            </a:r>
          </a:p>
        </p:txBody>
      </p:sp>
      <p:pic>
        <p:nvPicPr>
          <p:cNvPr id="11" name="Picture 4" descr="Logo&#10;&#10;Description automatically generated">
            <a:extLst>
              <a:ext uri="{FF2B5EF4-FFF2-40B4-BE49-F238E27FC236}">
                <a16:creationId xmlns:a16="http://schemas.microsoft.com/office/drawing/2014/main" id="{22620818-AB5E-125E-E6B2-B9C008C7BD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35938"/>
          <a:stretch/>
        </p:blipFill>
        <p:spPr>
          <a:xfrm>
            <a:off x="498197" y="319027"/>
            <a:ext cx="1757323" cy="738187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C5A8A-6F88-2284-05F8-5A2C04410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err="1"/>
              <a:t>Micrsoft</a:t>
            </a:r>
            <a:r>
              <a:rPr lang="en-US"/>
              <a:t> Fabric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4EBC95-BDAF-E77E-9EC2-B1356514D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7809" y="6317268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3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Slide w/ content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EF0A9DA5-F5CF-372B-8D03-AC0C47BFBF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5034" y="1308174"/>
            <a:ext cx="10847430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8003ED9-CD99-44BD-1FCC-EEA4FFD43A4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8013" y="2172561"/>
            <a:ext cx="10893107" cy="3784057"/>
          </a:xfrm>
          <a:prstGeom prst="rect">
            <a:avLst/>
          </a:prstGeo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24">
            <a:extLst>
              <a:ext uri="{FF2B5EF4-FFF2-40B4-BE49-F238E27FC236}">
                <a16:creationId xmlns:a16="http://schemas.microsoft.com/office/drawing/2014/main" id="{B2DB3E49-003A-A0CB-C3E8-B286A13631D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10847430" cy="5937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2118B99-EDB8-26F6-D931-6B76FBD84D01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2B802A-624A-BC0C-4635-AE7C26664AA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11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6417022" cy="5937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E76C88-ACA4-6699-FB35-272A395AE4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4655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4" name="Picture 3" descr="A picture containing logo, graphics, graphic design&#10;&#10;Description automatically generated">
            <a:extLst>
              <a:ext uri="{FF2B5EF4-FFF2-40B4-BE49-F238E27FC236}">
                <a16:creationId xmlns:a16="http://schemas.microsoft.com/office/drawing/2014/main" id="{2FCAEB2F-3421-4F63-3E09-D18E2D0646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241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3" name="Picture 2" descr="A picture containing graphics, graphic design&#10;&#10;Description automatically generated">
            <a:extLst>
              <a:ext uri="{FF2B5EF4-FFF2-40B4-BE49-F238E27FC236}">
                <a16:creationId xmlns:a16="http://schemas.microsoft.com/office/drawing/2014/main" id="{65FFCBE9-E6AD-D02A-DEA2-DBFCC17CFB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431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4" name="Picture 3" descr="A picture containing graphics&#10;&#10;Description automatically generated">
            <a:extLst>
              <a:ext uri="{FF2B5EF4-FFF2-40B4-BE49-F238E27FC236}">
                <a16:creationId xmlns:a16="http://schemas.microsoft.com/office/drawing/2014/main" id="{5083B46D-2B1A-6A59-D264-787B228BF0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76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9" name="Picture 8" descr="A picture containing logo, graphics, symbol, graphic design&#10;&#10;Description automatically generated">
            <a:extLst>
              <a:ext uri="{FF2B5EF4-FFF2-40B4-BE49-F238E27FC236}">
                <a16:creationId xmlns:a16="http://schemas.microsoft.com/office/drawing/2014/main" id="{645049E6-D39E-4EE6-D6FB-7D457D03AF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74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3" name="Picture 2" descr="A green logo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4ED9C014-8764-406A-2118-C4DD007F08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91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3" name="Picture 2" descr="A green circle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CDE01318-25C0-030E-39E5-5467E1D76E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2114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_option tw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50432" y="647231"/>
            <a:ext cx="6444247" cy="37145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r>
              <a:rPr lang="en-US"/>
              <a:t>.”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432" y="4662502"/>
            <a:ext cx="6444247" cy="3385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6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58875558-892B-B10B-6AC9-01A99F86FC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1"/>
            <a:ext cx="3236878" cy="5937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accent6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</p:spTree>
    <p:extLst>
      <p:ext uri="{BB962C8B-B14F-4D97-AF65-F5344CB8AC3E}">
        <p14:creationId xmlns:p14="http://schemas.microsoft.com/office/powerpoint/2010/main" val="3392217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50433" y="647232"/>
            <a:ext cx="6444247" cy="1257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Headline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tempo.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47963" y="4855637"/>
            <a:ext cx="6444247" cy="2793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accent6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Content Placeholder 96">
            <a:extLst>
              <a:ext uri="{FF2B5EF4-FFF2-40B4-BE49-F238E27FC236}">
                <a16:creationId xmlns:a16="http://schemas.microsoft.com/office/drawing/2014/main" id="{5B3E7DDA-4DFD-B7AA-C818-90435BE0818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450432" y="2626843"/>
            <a:ext cx="6444247" cy="1898591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</a:p>
          <a:p>
            <a:pPr lvl="0"/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endParaRPr lang="en-US"/>
          </a:p>
        </p:txBody>
      </p:sp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7C213266-236D-8FDB-6BC7-EA330441FC9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47963" y="2236346"/>
            <a:ext cx="1721666" cy="3227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 i="0">
                <a:solidFill>
                  <a:schemeClr val="accent6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subtitle</a:t>
            </a: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E6B191AE-3E4C-FB32-28EE-DAE07D84F83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1"/>
            <a:ext cx="3236878" cy="5937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accent6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</p:spTree>
    <p:extLst>
      <p:ext uri="{BB962C8B-B14F-4D97-AF65-F5344CB8AC3E}">
        <p14:creationId xmlns:p14="http://schemas.microsoft.com/office/powerpoint/2010/main" val="4249648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logo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green and white book&#10;&#10;Description automatically generated with low confidence">
            <a:extLst>
              <a:ext uri="{FF2B5EF4-FFF2-40B4-BE49-F238E27FC236}">
                <a16:creationId xmlns:a16="http://schemas.microsoft.com/office/drawing/2014/main" id="{1088CF80-C8D2-2E5F-7A63-070400D870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310" t="8820" r="3307" b="117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64443BC-506E-7BBC-82EA-B1821B96D9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7809" y="3983157"/>
            <a:ext cx="5674457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7AC53FF-589E-1E0B-48A7-8C35A09DD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809" y="3423718"/>
            <a:ext cx="5674457" cy="527045"/>
          </a:xfrm>
        </p:spPr>
        <p:txBody>
          <a:bodyPr>
            <a:noAutofit/>
          </a:bodyPr>
          <a:lstStyle>
            <a:lvl1pPr algn="l">
              <a:defRPr sz="38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Master slide title</a:t>
            </a:r>
          </a:p>
        </p:txBody>
      </p:sp>
      <p:pic>
        <p:nvPicPr>
          <p:cNvPr id="11" name="Picture 4" descr="Logo&#10;&#10;Description automatically generated">
            <a:extLst>
              <a:ext uri="{FF2B5EF4-FFF2-40B4-BE49-F238E27FC236}">
                <a16:creationId xmlns:a16="http://schemas.microsoft.com/office/drawing/2014/main" id="{22620818-AB5E-125E-E6B2-B9C008C7BD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" r="35702"/>
          <a:stretch/>
        </p:blipFill>
        <p:spPr>
          <a:xfrm>
            <a:off x="498197" y="319027"/>
            <a:ext cx="1763738" cy="738187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C5A8A-6F88-2284-05F8-5A2C04410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err="1"/>
              <a:t>Micrsoft</a:t>
            </a:r>
            <a:r>
              <a:rPr lang="en-US"/>
              <a:t> Fabric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4EBC95-BDAF-E77E-9EC2-B1356514D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7809" y="6317268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4A84A4-CF32-8663-D646-0B42F59C980D}"/>
              </a:ext>
            </a:extLst>
          </p:cNvPr>
          <p:cNvCxnSpPr/>
          <p:nvPr userDrawn="1"/>
        </p:nvCxnSpPr>
        <p:spPr>
          <a:xfrm>
            <a:off x="2422710" y="452582"/>
            <a:ext cx="0" cy="452582"/>
          </a:xfrm>
          <a:prstGeom prst="line">
            <a:avLst/>
          </a:prstGeom>
          <a:ln w="12700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D56BEF2-8767-2BE9-E4F4-D5E07C55988C}"/>
              </a:ext>
            </a:extLst>
          </p:cNvPr>
          <p:cNvSpPr txBox="1"/>
          <p:nvPr userDrawn="1"/>
        </p:nvSpPr>
        <p:spPr>
          <a:xfrm>
            <a:off x="2526677" y="484971"/>
            <a:ext cx="1876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0">
                <a:solidFill>
                  <a:srgbClr val="666666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37161087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wo-colum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5">
            <a:extLst>
              <a:ext uri="{FF2B5EF4-FFF2-40B4-BE49-F238E27FC236}">
                <a16:creationId xmlns:a16="http://schemas.microsoft.com/office/drawing/2014/main" id="{80549859-3554-905A-844F-75540399196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6" name="Slide Number Placeholder 26">
            <a:extLst>
              <a:ext uri="{FF2B5EF4-FFF2-40B4-BE49-F238E27FC236}">
                <a16:creationId xmlns:a16="http://schemas.microsoft.com/office/drawing/2014/main" id="{72B42226-58C3-41D5-C7C7-26648D06DCB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47F334F-1225-59F2-A5AF-B9FE6C3DC8A0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244862" y="0"/>
            <a:ext cx="4947137" cy="6858000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E62BE408-BD00-FD03-93A6-222F205A58E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821580" y="1850760"/>
            <a:ext cx="2891804" cy="26535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</a:p>
        </p:txBody>
      </p:sp>
      <p:sp>
        <p:nvSpPr>
          <p:cNvPr id="12" name="Text Placeholder 24">
            <a:extLst>
              <a:ext uri="{FF2B5EF4-FFF2-40B4-BE49-F238E27FC236}">
                <a16:creationId xmlns:a16="http://schemas.microsoft.com/office/drawing/2014/main" id="{88722149-B8C1-B1A2-70E4-07FD02D5B9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1580" y="4704299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3" name="Text Placeholder 24">
            <a:extLst>
              <a:ext uri="{FF2B5EF4-FFF2-40B4-BE49-F238E27FC236}">
                <a16:creationId xmlns:a16="http://schemas.microsoft.com/office/drawing/2014/main" id="{A774C518-98F8-51A0-F6A8-E43EE09A2ED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5035" y="1850760"/>
            <a:ext cx="2891804" cy="26535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</a:p>
        </p:txBody>
      </p:sp>
      <p:sp>
        <p:nvSpPr>
          <p:cNvPr id="14" name="Text Placeholder 24">
            <a:extLst>
              <a:ext uri="{FF2B5EF4-FFF2-40B4-BE49-F238E27FC236}">
                <a16:creationId xmlns:a16="http://schemas.microsoft.com/office/drawing/2014/main" id="{D10BBD2D-09C0-6FD7-5156-2C096CFB50E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5035" y="4704299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B682477D-5A87-855D-B652-03F5E6A52CE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6078349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accent4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D8C31-9A5B-7991-23CF-4A1545FF7E5A}"/>
              </a:ext>
            </a:extLst>
          </p:cNvPr>
          <p:cNvSpPr txBox="1"/>
          <p:nvPr userDrawn="1"/>
        </p:nvSpPr>
        <p:spPr>
          <a:xfrm>
            <a:off x="-6534150" y="-12382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3613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s on right s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647AB30B-6B25-9C52-DD55-EA230F82E2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0"/>
            <a:ext cx="2891804" cy="6735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accent4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61393929-3876-7075-DBB0-3529420A50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5035" y="1850760"/>
            <a:ext cx="2891804" cy="28028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endParaRPr lang="en-US"/>
          </a:p>
        </p:txBody>
      </p:sp>
      <p:sp>
        <p:nvSpPr>
          <p:cNvPr id="5" name="Footer Placeholder 25">
            <a:extLst>
              <a:ext uri="{FF2B5EF4-FFF2-40B4-BE49-F238E27FC236}">
                <a16:creationId xmlns:a16="http://schemas.microsoft.com/office/drawing/2014/main" id="{80549859-3554-905A-844F-75540399196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6" name="Slide Number Placeholder 26">
            <a:extLst>
              <a:ext uri="{FF2B5EF4-FFF2-40B4-BE49-F238E27FC236}">
                <a16:creationId xmlns:a16="http://schemas.microsoft.com/office/drawing/2014/main" id="{72B42226-58C3-41D5-C7C7-26648D06DCB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C0401A82-7B82-4288-EBCA-1F0D7C80F5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5035" y="4856780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71D525-4DC4-DFA6-7948-12A0828DA29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229100" y="0"/>
            <a:ext cx="7962899" cy="6858000"/>
          </a:xfrm>
          <a:prstGeom prst="rect">
            <a:avLst/>
          </a:prstGeom>
          <a:solidFill>
            <a:schemeClr val="accent6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6248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wo-column slide_seafo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5">
            <a:extLst>
              <a:ext uri="{FF2B5EF4-FFF2-40B4-BE49-F238E27FC236}">
                <a16:creationId xmlns:a16="http://schemas.microsoft.com/office/drawing/2014/main" id="{80549859-3554-905A-844F-75540399196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6" name="Slide Number Placeholder 26">
            <a:extLst>
              <a:ext uri="{FF2B5EF4-FFF2-40B4-BE49-F238E27FC236}">
                <a16:creationId xmlns:a16="http://schemas.microsoft.com/office/drawing/2014/main" id="{72B42226-58C3-41D5-C7C7-26648D06DCB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47F334F-1225-59F2-A5AF-B9FE6C3DC8A0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244862" y="0"/>
            <a:ext cx="4947137" cy="6858000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E62BE408-BD00-FD03-93A6-222F205A58E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821580" y="1850760"/>
            <a:ext cx="2891804" cy="26535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</a:p>
        </p:txBody>
      </p:sp>
      <p:sp>
        <p:nvSpPr>
          <p:cNvPr id="12" name="Text Placeholder 24">
            <a:extLst>
              <a:ext uri="{FF2B5EF4-FFF2-40B4-BE49-F238E27FC236}">
                <a16:creationId xmlns:a16="http://schemas.microsoft.com/office/drawing/2014/main" id="{88722149-B8C1-B1A2-70E4-07FD02D5B9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1580" y="4704299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3" name="Text Placeholder 24">
            <a:extLst>
              <a:ext uri="{FF2B5EF4-FFF2-40B4-BE49-F238E27FC236}">
                <a16:creationId xmlns:a16="http://schemas.microsoft.com/office/drawing/2014/main" id="{A774C518-98F8-51A0-F6A8-E43EE09A2ED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5035" y="1850760"/>
            <a:ext cx="2891804" cy="26535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</a:p>
        </p:txBody>
      </p:sp>
      <p:sp>
        <p:nvSpPr>
          <p:cNvPr id="14" name="Text Placeholder 24">
            <a:extLst>
              <a:ext uri="{FF2B5EF4-FFF2-40B4-BE49-F238E27FC236}">
                <a16:creationId xmlns:a16="http://schemas.microsoft.com/office/drawing/2014/main" id="{D10BBD2D-09C0-6FD7-5156-2C096CFB50E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5035" y="4704299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B682477D-5A87-855D-B652-03F5E6A52CE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6078349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accent4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D8C31-9A5B-7991-23CF-4A1545FF7E5A}"/>
              </a:ext>
            </a:extLst>
          </p:cNvPr>
          <p:cNvSpPr txBox="1"/>
          <p:nvPr userDrawn="1"/>
        </p:nvSpPr>
        <p:spPr>
          <a:xfrm>
            <a:off x="-6534150" y="-12382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5326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s on right side_seafo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647AB30B-6B25-9C52-DD55-EA230F82E2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0"/>
            <a:ext cx="2891804" cy="6735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accent4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61393929-3876-7075-DBB0-3529420A50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5035" y="1850760"/>
            <a:ext cx="2891804" cy="28028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endParaRPr lang="en-US"/>
          </a:p>
        </p:txBody>
      </p:sp>
      <p:sp>
        <p:nvSpPr>
          <p:cNvPr id="5" name="Footer Placeholder 25">
            <a:extLst>
              <a:ext uri="{FF2B5EF4-FFF2-40B4-BE49-F238E27FC236}">
                <a16:creationId xmlns:a16="http://schemas.microsoft.com/office/drawing/2014/main" id="{80549859-3554-905A-844F-75540399196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6" name="Slide Number Placeholder 26">
            <a:extLst>
              <a:ext uri="{FF2B5EF4-FFF2-40B4-BE49-F238E27FC236}">
                <a16:creationId xmlns:a16="http://schemas.microsoft.com/office/drawing/2014/main" id="{72B42226-58C3-41D5-C7C7-26648D06DCB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C0401A82-7B82-4288-EBCA-1F0D7C80F5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5035" y="4856780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71D525-4DC4-DFA6-7948-12A0828DA29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229100" y="0"/>
            <a:ext cx="7962899" cy="6858000"/>
          </a:xfrm>
          <a:prstGeom prst="rect">
            <a:avLst/>
          </a:prstGeom>
          <a:solidFill>
            <a:schemeClr val="accent6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760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17BF2FDF-4934-411A-99F7-2604F3BFE0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6172" t="19980" r="34602" b="845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DEB0CD34-A88A-B5A5-ED3B-8A0BBA2583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0"/>
            <a:ext cx="2891804" cy="6735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accent4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55CF8E1D-F377-D750-E8A3-79FDF69C478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5035" y="1850760"/>
            <a:ext cx="2891804" cy="28028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endParaRPr lang="en-US"/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2F830C6E-4818-AF35-4FDB-317D805475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5035" y="4856780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EDA506F2-2F2A-C166-05E7-C67196F6461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485602" y="647229"/>
            <a:ext cx="6747635" cy="5426311"/>
          </a:xfrm>
          <a:prstGeom prst="rect">
            <a:avLst/>
          </a:prstGeom>
          <a:solidFill>
            <a:schemeClr val="accent6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7BAF9C5-3FE2-E766-01D1-F9AD70EF6540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F4A6D91-6E73-1FB7-62EB-F84559247ED5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843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xt steps w/ arrow icons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647AB30B-6B25-9C52-DD55-EA230F82E2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9495665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Next steps</a:t>
            </a:r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61393929-3876-7075-DBB0-3529420A50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17965" y="1801270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C0401A82-7B82-4288-EBCA-1F0D7C80F5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417965" y="2611723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47F72CD-F26D-2F79-4831-48E14F0DF83E}"/>
              </a:ext>
            </a:extLst>
          </p:cNvPr>
          <p:cNvGrpSpPr/>
          <p:nvPr userDrawn="1"/>
        </p:nvGrpSpPr>
        <p:grpSpPr>
          <a:xfrm>
            <a:off x="662745" y="1892710"/>
            <a:ext cx="593889" cy="593889"/>
            <a:chOff x="635035" y="1892710"/>
            <a:chExt cx="593889" cy="593889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D991BD81-BC2D-10FF-E174-E99151F13F0D}"/>
                </a:ext>
              </a:extLst>
            </p:cNvPr>
            <p:cNvSpPr/>
            <p:nvPr userDrawn="1"/>
          </p:nvSpPr>
          <p:spPr>
            <a:xfrm>
              <a:off x="635035" y="1892710"/>
              <a:ext cx="593889" cy="59388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arrow" title="Icon of an arrow">
              <a:extLst>
                <a:ext uri="{FF2B5EF4-FFF2-40B4-BE49-F238E27FC236}">
                  <a16:creationId xmlns:a16="http://schemas.microsoft.com/office/drawing/2014/main" id="{361CCD75-AC1D-BEA5-2D74-D0F09C99BA55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780890" y="2042471"/>
              <a:ext cx="320948" cy="296159"/>
            </a:xfrm>
            <a:custGeom>
              <a:avLst/>
              <a:gdLst>
                <a:gd name="T0" fmla="*/ 133 w 246"/>
                <a:gd name="T1" fmla="*/ 0 h 227"/>
                <a:gd name="T2" fmla="*/ 246 w 246"/>
                <a:gd name="T3" fmla="*/ 113 h 227"/>
                <a:gd name="T4" fmla="*/ 133 w 246"/>
                <a:gd name="T5" fmla="*/ 227 h 227"/>
                <a:gd name="T6" fmla="*/ 246 w 246"/>
                <a:gd name="T7" fmla="*/ 113 h 227"/>
                <a:gd name="T8" fmla="*/ 0 w 246"/>
                <a:gd name="T9" fmla="*/ 11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227">
                  <a:moveTo>
                    <a:pt x="133" y="0"/>
                  </a:moveTo>
                  <a:lnTo>
                    <a:pt x="246" y="113"/>
                  </a:lnTo>
                  <a:lnTo>
                    <a:pt x="133" y="227"/>
                  </a:lnTo>
                  <a:moveTo>
                    <a:pt x="246" y="113"/>
                  </a:moveTo>
                  <a:lnTo>
                    <a:pt x="0" y="113"/>
                  </a:lnTo>
                </a:path>
              </a:pathLst>
            </a:custGeom>
            <a:noFill/>
            <a:ln w="15875" cap="sq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5BC16637-3DC2-093E-ED78-9E326F16B5B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417965" y="3128623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E7512EE7-80FF-7215-72A9-E9A34189C4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7965" y="3939076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F5A0C2A-6775-0BF5-3AAD-2716CDF8E4F2}"/>
              </a:ext>
            </a:extLst>
          </p:cNvPr>
          <p:cNvGrpSpPr/>
          <p:nvPr userDrawn="1"/>
        </p:nvGrpSpPr>
        <p:grpSpPr>
          <a:xfrm>
            <a:off x="662745" y="3220063"/>
            <a:ext cx="593889" cy="593889"/>
            <a:chOff x="635035" y="1892710"/>
            <a:chExt cx="593889" cy="593889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BB1551E-5B3E-869A-6135-AE7A22CC015A}"/>
                </a:ext>
              </a:extLst>
            </p:cNvPr>
            <p:cNvSpPr/>
            <p:nvPr userDrawn="1"/>
          </p:nvSpPr>
          <p:spPr>
            <a:xfrm>
              <a:off x="635035" y="1892710"/>
              <a:ext cx="593889" cy="59388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arrow" title="Icon of an arrow">
              <a:extLst>
                <a:ext uri="{FF2B5EF4-FFF2-40B4-BE49-F238E27FC236}">
                  <a16:creationId xmlns:a16="http://schemas.microsoft.com/office/drawing/2014/main" id="{11CE23D0-2807-CC93-13B7-2E44B0535A22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780890" y="2042471"/>
              <a:ext cx="320948" cy="296159"/>
            </a:xfrm>
            <a:custGeom>
              <a:avLst/>
              <a:gdLst>
                <a:gd name="T0" fmla="*/ 133 w 246"/>
                <a:gd name="T1" fmla="*/ 0 h 227"/>
                <a:gd name="T2" fmla="*/ 246 w 246"/>
                <a:gd name="T3" fmla="*/ 113 h 227"/>
                <a:gd name="T4" fmla="*/ 133 w 246"/>
                <a:gd name="T5" fmla="*/ 227 h 227"/>
                <a:gd name="T6" fmla="*/ 246 w 246"/>
                <a:gd name="T7" fmla="*/ 113 h 227"/>
                <a:gd name="T8" fmla="*/ 0 w 246"/>
                <a:gd name="T9" fmla="*/ 11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227">
                  <a:moveTo>
                    <a:pt x="133" y="0"/>
                  </a:moveTo>
                  <a:lnTo>
                    <a:pt x="246" y="113"/>
                  </a:lnTo>
                  <a:lnTo>
                    <a:pt x="133" y="227"/>
                  </a:lnTo>
                  <a:moveTo>
                    <a:pt x="246" y="113"/>
                  </a:moveTo>
                  <a:lnTo>
                    <a:pt x="0" y="113"/>
                  </a:lnTo>
                </a:path>
              </a:pathLst>
            </a:custGeom>
            <a:noFill/>
            <a:ln w="15875" cap="sq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sp>
        <p:nvSpPr>
          <p:cNvPr id="60" name="Text Placeholder 24">
            <a:extLst>
              <a:ext uri="{FF2B5EF4-FFF2-40B4-BE49-F238E27FC236}">
                <a16:creationId xmlns:a16="http://schemas.microsoft.com/office/drawing/2014/main" id="{CC58FE4C-0CF5-19B7-6C33-9C78DEEDDA7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458051" y="1801270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1" name="Text Placeholder 24">
            <a:extLst>
              <a:ext uri="{FF2B5EF4-FFF2-40B4-BE49-F238E27FC236}">
                <a16:creationId xmlns:a16="http://schemas.microsoft.com/office/drawing/2014/main" id="{489D481E-CF83-F3BA-0DC5-78E3AA7F382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58051" y="2611723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A11D86D-7DD8-30EC-FD96-ADE4F8D0C3CA}"/>
              </a:ext>
            </a:extLst>
          </p:cNvPr>
          <p:cNvGrpSpPr/>
          <p:nvPr userDrawn="1"/>
        </p:nvGrpSpPr>
        <p:grpSpPr>
          <a:xfrm>
            <a:off x="5702831" y="1892710"/>
            <a:ext cx="593889" cy="593889"/>
            <a:chOff x="635035" y="1892710"/>
            <a:chExt cx="593889" cy="593889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FF3478D9-FB39-1DA5-3C24-3D9811940F23}"/>
                </a:ext>
              </a:extLst>
            </p:cNvPr>
            <p:cNvSpPr/>
            <p:nvPr userDrawn="1"/>
          </p:nvSpPr>
          <p:spPr>
            <a:xfrm>
              <a:off x="635035" y="1892710"/>
              <a:ext cx="593889" cy="59388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arrow" title="Icon of an arrow">
              <a:extLst>
                <a:ext uri="{FF2B5EF4-FFF2-40B4-BE49-F238E27FC236}">
                  <a16:creationId xmlns:a16="http://schemas.microsoft.com/office/drawing/2014/main" id="{2313CFE3-A958-C020-B398-C9B631F395E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780890" y="2042471"/>
              <a:ext cx="320948" cy="296159"/>
            </a:xfrm>
            <a:custGeom>
              <a:avLst/>
              <a:gdLst>
                <a:gd name="T0" fmla="*/ 133 w 246"/>
                <a:gd name="T1" fmla="*/ 0 h 227"/>
                <a:gd name="T2" fmla="*/ 246 w 246"/>
                <a:gd name="T3" fmla="*/ 113 h 227"/>
                <a:gd name="T4" fmla="*/ 133 w 246"/>
                <a:gd name="T5" fmla="*/ 227 h 227"/>
                <a:gd name="T6" fmla="*/ 246 w 246"/>
                <a:gd name="T7" fmla="*/ 113 h 227"/>
                <a:gd name="T8" fmla="*/ 0 w 246"/>
                <a:gd name="T9" fmla="*/ 11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227">
                  <a:moveTo>
                    <a:pt x="133" y="0"/>
                  </a:moveTo>
                  <a:lnTo>
                    <a:pt x="246" y="113"/>
                  </a:lnTo>
                  <a:lnTo>
                    <a:pt x="133" y="227"/>
                  </a:lnTo>
                  <a:moveTo>
                    <a:pt x="246" y="113"/>
                  </a:moveTo>
                  <a:lnTo>
                    <a:pt x="0" y="113"/>
                  </a:lnTo>
                </a:path>
              </a:pathLst>
            </a:custGeom>
            <a:noFill/>
            <a:ln w="15875" cap="sq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sp>
        <p:nvSpPr>
          <p:cNvPr id="65" name="Text Placeholder 24">
            <a:extLst>
              <a:ext uri="{FF2B5EF4-FFF2-40B4-BE49-F238E27FC236}">
                <a16:creationId xmlns:a16="http://schemas.microsoft.com/office/drawing/2014/main" id="{0F65F7C1-8345-4E14-FA55-602499AB13D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58051" y="3128623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6" name="Text Placeholder 24">
            <a:extLst>
              <a:ext uri="{FF2B5EF4-FFF2-40B4-BE49-F238E27FC236}">
                <a16:creationId xmlns:a16="http://schemas.microsoft.com/office/drawing/2014/main" id="{5721C4C8-F297-F5D8-6089-68C9CE1AA59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58051" y="3939076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843E6D1-B68C-E70A-E80D-79F18CC865C4}"/>
              </a:ext>
            </a:extLst>
          </p:cNvPr>
          <p:cNvGrpSpPr/>
          <p:nvPr userDrawn="1"/>
        </p:nvGrpSpPr>
        <p:grpSpPr>
          <a:xfrm>
            <a:off x="5702831" y="3220063"/>
            <a:ext cx="593889" cy="593889"/>
            <a:chOff x="635035" y="1892710"/>
            <a:chExt cx="593889" cy="59388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7FB65EC-6C01-B60C-3A3E-9488DDC82D69}"/>
                </a:ext>
              </a:extLst>
            </p:cNvPr>
            <p:cNvSpPr/>
            <p:nvPr userDrawn="1"/>
          </p:nvSpPr>
          <p:spPr>
            <a:xfrm>
              <a:off x="635035" y="1892710"/>
              <a:ext cx="593889" cy="59388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arrow" title="Icon of an arrow">
              <a:extLst>
                <a:ext uri="{FF2B5EF4-FFF2-40B4-BE49-F238E27FC236}">
                  <a16:creationId xmlns:a16="http://schemas.microsoft.com/office/drawing/2014/main" id="{9490300C-4FE0-C9B7-842A-2D2706E2BFEB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780890" y="2042471"/>
              <a:ext cx="320948" cy="296159"/>
            </a:xfrm>
            <a:custGeom>
              <a:avLst/>
              <a:gdLst>
                <a:gd name="T0" fmla="*/ 133 w 246"/>
                <a:gd name="T1" fmla="*/ 0 h 227"/>
                <a:gd name="T2" fmla="*/ 246 w 246"/>
                <a:gd name="T3" fmla="*/ 113 h 227"/>
                <a:gd name="T4" fmla="*/ 133 w 246"/>
                <a:gd name="T5" fmla="*/ 227 h 227"/>
                <a:gd name="T6" fmla="*/ 246 w 246"/>
                <a:gd name="T7" fmla="*/ 113 h 227"/>
                <a:gd name="T8" fmla="*/ 0 w 246"/>
                <a:gd name="T9" fmla="*/ 11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227">
                  <a:moveTo>
                    <a:pt x="133" y="0"/>
                  </a:moveTo>
                  <a:lnTo>
                    <a:pt x="246" y="113"/>
                  </a:lnTo>
                  <a:lnTo>
                    <a:pt x="133" y="227"/>
                  </a:lnTo>
                  <a:moveTo>
                    <a:pt x="246" y="113"/>
                  </a:moveTo>
                  <a:lnTo>
                    <a:pt x="0" y="113"/>
                  </a:lnTo>
                </a:path>
              </a:pathLst>
            </a:custGeom>
            <a:noFill/>
            <a:ln w="15875" cap="sq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sp>
        <p:nvSpPr>
          <p:cNvPr id="70" name="Picture Placeholder 6">
            <a:extLst>
              <a:ext uri="{FF2B5EF4-FFF2-40B4-BE49-F238E27FC236}">
                <a16:creationId xmlns:a16="http://schemas.microsoft.com/office/drawing/2014/main" id="{A5AA30C4-BCC6-34A2-57E3-D000ED43D5D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0" y="4644675"/>
            <a:ext cx="12192000" cy="2213325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71" name="Footer Placeholder 25">
            <a:extLst>
              <a:ext uri="{FF2B5EF4-FFF2-40B4-BE49-F238E27FC236}">
                <a16:creationId xmlns:a16="http://schemas.microsoft.com/office/drawing/2014/main" id="{8155CD25-AE0B-5F1F-AA06-BCFBEF9FFEA3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Microsoft Fabric / Section title</a:t>
            </a:r>
          </a:p>
        </p:txBody>
      </p:sp>
      <p:sp>
        <p:nvSpPr>
          <p:cNvPr id="72" name="Slide Number Placeholder 26">
            <a:extLst>
              <a:ext uri="{FF2B5EF4-FFF2-40B4-BE49-F238E27FC236}">
                <a16:creationId xmlns:a16="http://schemas.microsoft.com/office/drawing/2014/main" id="{CE37AFC0-3C55-9058-D569-D055B7BA3CF3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2792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xt steps w/ no icons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61393929-3876-7075-DBB0-3529420A50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17965" y="1801270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C0401A82-7B82-4288-EBCA-1F0D7C80F5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417965" y="2611723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D991BD81-BC2D-10FF-E174-E99151F13F0D}"/>
              </a:ext>
            </a:extLst>
          </p:cNvPr>
          <p:cNvSpPr/>
          <p:nvPr userDrawn="1"/>
        </p:nvSpPr>
        <p:spPr>
          <a:xfrm>
            <a:off x="662745" y="1892710"/>
            <a:ext cx="593889" cy="59388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5BC16637-3DC2-093E-ED78-9E326F16B5B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417965" y="3128623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E7512EE7-80FF-7215-72A9-E9A34189C4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7965" y="3939076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BB1551E-5B3E-869A-6135-AE7A22CC015A}"/>
              </a:ext>
            </a:extLst>
          </p:cNvPr>
          <p:cNvSpPr/>
          <p:nvPr userDrawn="1"/>
        </p:nvSpPr>
        <p:spPr>
          <a:xfrm>
            <a:off x="662745" y="3220063"/>
            <a:ext cx="593889" cy="59388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 Placeholder 24">
            <a:extLst>
              <a:ext uri="{FF2B5EF4-FFF2-40B4-BE49-F238E27FC236}">
                <a16:creationId xmlns:a16="http://schemas.microsoft.com/office/drawing/2014/main" id="{CC58FE4C-0CF5-19B7-6C33-9C78DEEDDA7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458051" y="1801270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1" name="Text Placeholder 24">
            <a:extLst>
              <a:ext uri="{FF2B5EF4-FFF2-40B4-BE49-F238E27FC236}">
                <a16:creationId xmlns:a16="http://schemas.microsoft.com/office/drawing/2014/main" id="{489D481E-CF83-F3BA-0DC5-78E3AA7F382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58051" y="2611723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F3478D9-FB39-1DA5-3C24-3D9811940F23}"/>
              </a:ext>
            </a:extLst>
          </p:cNvPr>
          <p:cNvSpPr/>
          <p:nvPr userDrawn="1"/>
        </p:nvSpPr>
        <p:spPr>
          <a:xfrm>
            <a:off x="5702831" y="1892710"/>
            <a:ext cx="593889" cy="59388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 Placeholder 24">
            <a:extLst>
              <a:ext uri="{FF2B5EF4-FFF2-40B4-BE49-F238E27FC236}">
                <a16:creationId xmlns:a16="http://schemas.microsoft.com/office/drawing/2014/main" id="{0F65F7C1-8345-4E14-FA55-602499AB13D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58051" y="3128623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6" name="Text Placeholder 24">
            <a:extLst>
              <a:ext uri="{FF2B5EF4-FFF2-40B4-BE49-F238E27FC236}">
                <a16:creationId xmlns:a16="http://schemas.microsoft.com/office/drawing/2014/main" id="{5721C4C8-F297-F5D8-6089-68C9CE1AA59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58051" y="3939076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37FB65EC-6C01-B60C-3A3E-9488DDC82D69}"/>
              </a:ext>
            </a:extLst>
          </p:cNvPr>
          <p:cNvSpPr/>
          <p:nvPr userDrawn="1"/>
        </p:nvSpPr>
        <p:spPr>
          <a:xfrm>
            <a:off x="5702831" y="3220063"/>
            <a:ext cx="593889" cy="59388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Picture Placeholder 6">
            <a:extLst>
              <a:ext uri="{FF2B5EF4-FFF2-40B4-BE49-F238E27FC236}">
                <a16:creationId xmlns:a16="http://schemas.microsoft.com/office/drawing/2014/main" id="{A5AA30C4-BCC6-34A2-57E3-D000ED43D5D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0" y="4644675"/>
            <a:ext cx="12192000" cy="2213325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71" name="Footer Placeholder 25">
            <a:extLst>
              <a:ext uri="{FF2B5EF4-FFF2-40B4-BE49-F238E27FC236}">
                <a16:creationId xmlns:a16="http://schemas.microsoft.com/office/drawing/2014/main" id="{8155CD25-AE0B-5F1F-AA06-BCFBEF9FFEA3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Microsoft Fabric / Section title</a:t>
            </a:r>
          </a:p>
        </p:txBody>
      </p:sp>
      <p:sp>
        <p:nvSpPr>
          <p:cNvPr id="72" name="Slide Number Placeholder 26">
            <a:extLst>
              <a:ext uri="{FF2B5EF4-FFF2-40B4-BE49-F238E27FC236}">
                <a16:creationId xmlns:a16="http://schemas.microsoft.com/office/drawing/2014/main" id="{CE37AFC0-3C55-9058-D569-D055B7BA3CF3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BAE9C7F4-0CD6-2B48-A6E4-242D4489F9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9495665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449265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A3C849A-49C3-A874-DC36-4C268B37F7F0}"/>
              </a:ext>
            </a:extLst>
          </p:cNvPr>
          <p:cNvSpPr/>
          <p:nvPr userDrawn="1"/>
        </p:nvSpPr>
        <p:spPr>
          <a:xfrm>
            <a:off x="0" y="0"/>
            <a:ext cx="4648200" cy="68580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61393929-3876-7075-DBB0-3529420A50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39648" y="3427061"/>
            <a:ext cx="4218852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C0401A82-7B82-4288-EBCA-1F0D7C80F5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39648" y="4237514"/>
            <a:ext cx="4218852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D991BD81-BC2D-10FF-E174-E99151F13F0D}"/>
              </a:ext>
            </a:extLst>
          </p:cNvPr>
          <p:cNvSpPr/>
          <p:nvPr userDrawn="1"/>
        </p:nvSpPr>
        <p:spPr>
          <a:xfrm>
            <a:off x="5471348" y="3393377"/>
            <a:ext cx="816470" cy="8164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5BC16637-3DC2-093E-ED78-9E326F16B5B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39648" y="4754414"/>
            <a:ext cx="4218852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E7512EE7-80FF-7215-72A9-E9A34189C4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39648" y="5537201"/>
            <a:ext cx="4218852" cy="2822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BB1551E-5B3E-869A-6135-AE7A22CC015A}"/>
              </a:ext>
            </a:extLst>
          </p:cNvPr>
          <p:cNvSpPr/>
          <p:nvPr userDrawn="1"/>
        </p:nvSpPr>
        <p:spPr>
          <a:xfrm>
            <a:off x="5471348" y="4720730"/>
            <a:ext cx="816470" cy="8164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 Placeholder 24">
            <a:extLst>
              <a:ext uri="{FF2B5EF4-FFF2-40B4-BE49-F238E27FC236}">
                <a16:creationId xmlns:a16="http://schemas.microsoft.com/office/drawing/2014/main" id="{CC58FE4C-0CF5-19B7-6C33-9C78DEEDDA7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39648" y="735408"/>
            <a:ext cx="4218852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1" name="Text Placeholder 24">
            <a:extLst>
              <a:ext uri="{FF2B5EF4-FFF2-40B4-BE49-F238E27FC236}">
                <a16:creationId xmlns:a16="http://schemas.microsoft.com/office/drawing/2014/main" id="{489D481E-CF83-F3BA-0DC5-78E3AA7F382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39648" y="1545861"/>
            <a:ext cx="4218852" cy="280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F3478D9-FB39-1DA5-3C24-3D9811940F23}"/>
              </a:ext>
            </a:extLst>
          </p:cNvPr>
          <p:cNvSpPr/>
          <p:nvPr userDrawn="1"/>
        </p:nvSpPr>
        <p:spPr>
          <a:xfrm>
            <a:off x="5480251" y="738671"/>
            <a:ext cx="816470" cy="8164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 Placeholder 24">
            <a:extLst>
              <a:ext uri="{FF2B5EF4-FFF2-40B4-BE49-F238E27FC236}">
                <a16:creationId xmlns:a16="http://schemas.microsoft.com/office/drawing/2014/main" id="{0F65F7C1-8345-4E14-FA55-602499AB13D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39648" y="2094169"/>
            <a:ext cx="4218852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6" name="Text Placeholder 24">
            <a:extLst>
              <a:ext uri="{FF2B5EF4-FFF2-40B4-BE49-F238E27FC236}">
                <a16:creationId xmlns:a16="http://schemas.microsoft.com/office/drawing/2014/main" id="{5721C4C8-F297-F5D8-6089-68C9CE1AA59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39648" y="2904622"/>
            <a:ext cx="4218852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37FB65EC-6C01-B60C-3A3E-9488DDC82D69}"/>
              </a:ext>
            </a:extLst>
          </p:cNvPr>
          <p:cNvSpPr/>
          <p:nvPr userDrawn="1"/>
        </p:nvSpPr>
        <p:spPr>
          <a:xfrm>
            <a:off x="5480251" y="2066024"/>
            <a:ext cx="816470" cy="8164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ooter Placeholder 25">
            <a:extLst>
              <a:ext uri="{FF2B5EF4-FFF2-40B4-BE49-F238E27FC236}">
                <a16:creationId xmlns:a16="http://schemas.microsoft.com/office/drawing/2014/main" id="{8155CD25-AE0B-5F1F-AA06-BCFBEF9FFEA3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Microsoft Fabric / Section title</a:t>
            </a:r>
          </a:p>
        </p:txBody>
      </p:sp>
      <p:sp>
        <p:nvSpPr>
          <p:cNvPr id="72" name="Slide Number Placeholder 26">
            <a:extLst>
              <a:ext uri="{FF2B5EF4-FFF2-40B4-BE49-F238E27FC236}">
                <a16:creationId xmlns:a16="http://schemas.microsoft.com/office/drawing/2014/main" id="{CE37AFC0-3C55-9058-D569-D055B7BA3CF3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BAE9C7F4-0CD6-2B48-A6E4-242D4489F9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1"/>
            <a:ext cx="3314666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Get started today</a:t>
            </a:r>
          </a:p>
        </p:txBody>
      </p:sp>
    </p:spTree>
    <p:extLst>
      <p:ext uri="{BB962C8B-B14F-4D97-AF65-F5344CB8AC3E}">
        <p14:creationId xmlns:p14="http://schemas.microsoft.com/office/powerpoint/2010/main" val="1836723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CBF74EE-C73A-35DF-577D-87FEEBCB50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810" y="5824018"/>
            <a:ext cx="3532390" cy="527045"/>
          </a:xfrm>
        </p:spPr>
        <p:txBody>
          <a:bodyPr>
            <a:noAutofit/>
          </a:bodyPr>
          <a:lstStyle>
            <a:lvl1pPr algn="l">
              <a:defRPr sz="36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7051098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_logo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t&#10;&#10;Description automatically generated">
            <a:extLst>
              <a:ext uri="{FF2B5EF4-FFF2-40B4-BE49-F238E27FC236}">
                <a16:creationId xmlns:a16="http://schemas.microsoft.com/office/drawing/2014/main" id="{E8E8C692-44AC-E876-6B88-A30869CBA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4" descr="Logo&#10;&#10;Description automatically generated">
            <a:extLst>
              <a:ext uri="{FF2B5EF4-FFF2-40B4-BE49-F238E27FC236}">
                <a16:creationId xmlns:a16="http://schemas.microsoft.com/office/drawing/2014/main" id="{22620818-AB5E-125E-E6B2-B9C008C7BD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35647"/>
          <a:stretch/>
        </p:blipFill>
        <p:spPr>
          <a:xfrm>
            <a:off x="498197" y="319027"/>
            <a:ext cx="1765318" cy="738187"/>
          </a:xfrm>
          <a:prstGeom prst="rect">
            <a:avLst/>
          </a:prstGeom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DCBF74EE-C73A-35DF-577D-87FEEBCB50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810" y="3423718"/>
            <a:ext cx="3252990" cy="527045"/>
          </a:xfrm>
        </p:spPr>
        <p:txBody>
          <a:bodyPr>
            <a:noAutofit/>
          </a:bodyPr>
          <a:lstStyle>
            <a:lvl1pPr algn="l"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34994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slide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96">
            <a:extLst>
              <a:ext uri="{FF2B5EF4-FFF2-40B4-BE49-F238E27FC236}">
                <a16:creationId xmlns:a16="http://schemas.microsoft.com/office/drawing/2014/main" id="{ADAB44E4-3C80-C67C-EF97-F8499CD2156F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582533" y="2446088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22" name="Text Placeholder 102">
            <a:extLst>
              <a:ext uri="{FF2B5EF4-FFF2-40B4-BE49-F238E27FC236}">
                <a16:creationId xmlns:a16="http://schemas.microsoft.com/office/drawing/2014/main" id="{79BB9C92-3336-D58E-A2E3-AB3D76B935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82533" y="2874536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6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EC32F9F-DA05-D8F0-9EF1-06A12FC8083E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645201" y="2799530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7" name="Content Placeholder 96">
            <a:extLst>
              <a:ext uri="{FF2B5EF4-FFF2-40B4-BE49-F238E27FC236}">
                <a16:creationId xmlns:a16="http://schemas.microsoft.com/office/drawing/2014/main" id="{78398FAE-4BD4-A49B-CD17-9D094754DF3C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579714" y="1041234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8" name="Text Placeholder 102">
            <a:extLst>
              <a:ext uri="{FF2B5EF4-FFF2-40B4-BE49-F238E27FC236}">
                <a16:creationId xmlns:a16="http://schemas.microsoft.com/office/drawing/2014/main" id="{01980AB6-0C20-DB72-917E-013E24F0B0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579714" y="1469682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5</a:t>
            </a:r>
          </a:p>
        </p:txBody>
      </p:sp>
      <p:sp>
        <p:nvSpPr>
          <p:cNvPr id="29" name="Content Placeholder 11">
            <a:extLst>
              <a:ext uri="{FF2B5EF4-FFF2-40B4-BE49-F238E27FC236}">
                <a16:creationId xmlns:a16="http://schemas.microsoft.com/office/drawing/2014/main" id="{8A342A92-251D-6829-C9EF-8C6E272FDFDA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8642382" y="1394676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30" name="Content Placeholder 96">
            <a:extLst>
              <a:ext uri="{FF2B5EF4-FFF2-40B4-BE49-F238E27FC236}">
                <a16:creationId xmlns:a16="http://schemas.microsoft.com/office/drawing/2014/main" id="{B5CE9E84-43F2-579D-FB33-880D1BC920E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5573980" y="1041234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1" name="Text Placeholder 102">
            <a:extLst>
              <a:ext uri="{FF2B5EF4-FFF2-40B4-BE49-F238E27FC236}">
                <a16:creationId xmlns:a16="http://schemas.microsoft.com/office/drawing/2014/main" id="{160C76D9-6EF2-5178-36DB-F4A87DDB401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73980" y="1469682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1</a:t>
            </a:r>
          </a:p>
        </p:txBody>
      </p:sp>
      <p:sp>
        <p:nvSpPr>
          <p:cNvPr id="32" name="Content Placeholder 11">
            <a:extLst>
              <a:ext uri="{FF2B5EF4-FFF2-40B4-BE49-F238E27FC236}">
                <a16:creationId xmlns:a16="http://schemas.microsoft.com/office/drawing/2014/main" id="{F7B0C2AA-9D35-6437-0660-87323E3B1792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5636648" y="1394676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33" name="Content Placeholder 96">
            <a:extLst>
              <a:ext uri="{FF2B5EF4-FFF2-40B4-BE49-F238E27FC236}">
                <a16:creationId xmlns:a16="http://schemas.microsoft.com/office/drawing/2014/main" id="{A89423B4-ACAB-A459-E4E9-CAEF8ECE48A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5573980" y="2446088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34" name="Text Placeholder 102">
            <a:extLst>
              <a:ext uri="{FF2B5EF4-FFF2-40B4-BE49-F238E27FC236}">
                <a16:creationId xmlns:a16="http://schemas.microsoft.com/office/drawing/2014/main" id="{1B5FA551-AA32-51AC-CBCE-283E50DBDD8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573980" y="2874536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2</a:t>
            </a:r>
          </a:p>
        </p:txBody>
      </p:sp>
      <p:sp>
        <p:nvSpPr>
          <p:cNvPr id="35" name="Content Placeholder 11">
            <a:extLst>
              <a:ext uri="{FF2B5EF4-FFF2-40B4-BE49-F238E27FC236}">
                <a16:creationId xmlns:a16="http://schemas.microsoft.com/office/drawing/2014/main" id="{0F84AE03-5499-1A27-0C79-E31A5C600FFA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5636648" y="2799530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42" name="Content Placeholder 96">
            <a:extLst>
              <a:ext uri="{FF2B5EF4-FFF2-40B4-BE49-F238E27FC236}">
                <a16:creationId xmlns:a16="http://schemas.microsoft.com/office/drawing/2014/main" id="{9034F26E-F07A-2E20-5DE4-0991D5E69EF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573980" y="3826105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43" name="Text Placeholder 102">
            <a:extLst>
              <a:ext uri="{FF2B5EF4-FFF2-40B4-BE49-F238E27FC236}">
                <a16:creationId xmlns:a16="http://schemas.microsoft.com/office/drawing/2014/main" id="{5DD7AC03-A38A-3672-D6D5-8CAB420DE9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573980" y="4254553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3</a:t>
            </a:r>
          </a:p>
        </p:txBody>
      </p:sp>
      <p:sp>
        <p:nvSpPr>
          <p:cNvPr id="44" name="Content Placeholder 11">
            <a:extLst>
              <a:ext uri="{FF2B5EF4-FFF2-40B4-BE49-F238E27FC236}">
                <a16:creationId xmlns:a16="http://schemas.microsoft.com/office/drawing/2014/main" id="{A8849203-D983-08BB-6923-223F4B93A337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5636648" y="4179547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45" name="Content Placeholder 96">
            <a:extLst>
              <a:ext uri="{FF2B5EF4-FFF2-40B4-BE49-F238E27FC236}">
                <a16:creationId xmlns:a16="http://schemas.microsoft.com/office/drawing/2014/main" id="{E4982BD0-91D6-D4B2-6AD2-89E3D3301468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5573980" y="5230959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46" name="Text Placeholder 102">
            <a:extLst>
              <a:ext uri="{FF2B5EF4-FFF2-40B4-BE49-F238E27FC236}">
                <a16:creationId xmlns:a16="http://schemas.microsoft.com/office/drawing/2014/main" id="{C7134A6A-3C36-673F-2C0D-3C754F15D8B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573980" y="5659407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4</a:t>
            </a:r>
          </a:p>
        </p:txBody>
      </p:sp>
      <p:sp>
        <p:nvSpPr>
          <p:cNvPr id="47" name="Content Placeholder 11">
            <a:extLst>
              <a:ext uri="{FF2B5EF4-FFF2-40B4-BE49-F238E27FC236}">
                <a16:creationId xmlns:a16="http://schemas.microsoft.com/office/drawing/2014/main" id="{FBA24696-66EA-D1CE-2C39-C4F477808061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5636648" y="5584401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51" name="Content Placeholder 96">
            <a:extLst>
              <a:ext uri="{FF2B5EF4-FFF2-40B4-BE49-F238E27FC236}">
                <a16:creationId xmlns:a16="http://schemas.microsoft.com/office/drawing/2014/main" id="{5501C2A1-8D94-B3D2-4EAF-3FF1C258AE1F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8576895" y="3826105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07</a:t>
            </a:r>
          </a:p>
        </p:txBody>
      </p:sp>
      <p:sp>
        <p:nvSpPr>
          <p:cNvPr id="52" name="Text Placeholder 102">
            <a:extLst>
              <a:ext uri="{FF2B5EF4-FFF2-40B4-BE49-F238E27FC236}">
                <a16:creationId xmlns:a16="http://schemas.microsoft.com/office/drawing/2014/main" id="{1A7E364D-244B-1175-2641-CBB84A1FC87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76895" y="4254553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7</a:t>
            </a:r>
          </a:p>
        </p:txBody>
      </p:sp>
      <p:sp>
        <p:nvSpPr>
          <p:cNvPr id="53" name="Content Placeholder 11">
            <a:extLst>
              <a:ext uri="{FF2B5EF4-FFF2-40B4-BE49-F238E27FC236}">
                <a16:creationId xmlns:a16="http://schemas.microsoft.com/office/drawing/2014/main" id="{B3BCD9ED-0597-534C-2DDB-31BE4D63BADB}"/>
              </a:ext>
            </a:extLst>
          </p:cNvPr>
          <p:cNvSpPr>
            <a:spLocks noGrp="1"/>
          </p:cNvSpPr>
          <p:nvPr>
            <p:ph sz="quarter" idx="42"/>
          </p:nvPr>
        </p:nvSpPr>
        <p:spPr>
          <a:xfrm>
            <a:off x="8639563" y="4179547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pic>
        <p:nvPicPr>
          <p:cNvPr id="2" name="Picture 1" descr="Shape&#10;&#10;Description automatically generated">
            <a:extLst>
              <a:ext uri="{FF2B5EF4-FFF2-40B4-BE49-F238E27FC236}">
                <a16:creationId xmlns:a16="http://schemas.microsoft.com/office/drawing/2014/main" id="{6B27F7D5-3EBF-F1D2-374C-6A01B5CD87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379" r="56921" b="691"/>
          <a:stretch/>
        </p:blipFill>
        <p:spPr>
          <a:xfrm>
            <a:off x="0" y="0"/>
            <a:ext cx="4505606" cy="6858000"/>
          </a:xfrm>
          <a:prstGeom prst="rect">
            <a:avLst/>
          </a:prstGeom>
        </p:spPr>
      </p:pic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E8F38726-F6A0-9C97-4A7E-52F1E7FE56F3}"/>
              </a:ext>
            </a:extLst>
          </p:cNvPr>
          <p:cNvSpPr>
            <a:spLocks noGrp="1"/>
          </p:cNvSpPr>
          <p:nvPr>
            <p:ph type="body" orient="vert" sz="quarter" idx="43" hasCustomPrompt="1"/>
          </p:nvPr>
        </p:nvSpPr>
        <p:spPr>
          <a:xfrm rot="10800000">
            <a:off x="3772447" y="2133600"/>
            <a:ext cx="733158" cy="4017346"/>
          </a:xfrm>
          <a:prstGeom prst="rect">
            <a:avLst/>
          </a:prstGeom>
        </p:spPr>
        <p:txBody>
          <a:bodyPr vert="eaVert">
            <a:noAutofit/>
          </a:bodyPr>
          <a:lstStyle>
            <a:lvl1pPr marL="0" indent="0">
              <a:buNone/>
              <a:defRPr sz="54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41187238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_logo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t&#10;&#10;Description automatically generated">
            <a:extLst>
              <a:ext uri="{FF2B5EF4-FFF2-40B4-BE49-F238E27FC236}">
                <a16:creationId xmlns:a16="http://schemas.microsoft.com/office/drawing/2014/main" id="{E8E8C692-44AC-E876-6B88-A30869CBA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4" descr="Logo&#10;&#10;Description automatically generated">
            <a:extLst>
              <a:ext uri="{FF2B5EF4-FFF2-40B4-BE49-F238E27FC236}">
                <a16:creationId xmlns:a16="http://schemas.microsoft.com/office/drawing/2014/main" id="{DBD69C33-B7D5-DC8E-148E-D1740B6E75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" r="35702"/>
          <a:stretch/>
        </p:blipFill>
        <p:spPr>
          <a:xfrm>
            <a:off x="498197" y="319027"/>
            <a:ext cx="1763738" cy="73818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324EDF1-7A03-A594-93C0-C75EE07668BF}"/>
              </a:ext>
            </a:extLst>
          </p:cNvPr>
          <p:cNvCxnSpPr/>
          <p:nvPr userDrawn="1"/>
        </p:nvCxnSpPr>
        <p:spPr>
          <a:xfrm>
            <a:off x="2422710" y="452582"/>
            <a:ext cx="0" cy="452582"/>
          </a:xfrm>
          <a:prstGeom prst="line">
            <a:avLst/>
          </a:prstGeom>
          <a:ln w="12700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1759EFF-6ABB-8E3B-37B3-C3CE4B4D8DA8}"/>
              </a:ext>
            </a:extLst>
          </p:cNvPr>
          <p:cNvSpPr txBox="1"/>
          <p:nvPr userDrawn="1"/>
        </p:nvSpPr>
        <p:spPr>
          <a:xfrm>
            <a:off x="2526677" y="484971"/>
            <a:ext cx="1876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0">
                <a:solidFill>
                  <a:srgbClr val="666666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Microsoft Fabric</a:t>
            </a:r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F9C5A69A-1B58-B442-ED29-AE0113477B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810" y="3423718"/>
            <a:ext cx="3252990" cy="527045"/>
          </a:xfrm>
        </p:spPr>
        <p:txBody>
          <a:bodyPr>
            <a:noAutofit/>
          </a:bodyPr>
          <a:lstStyle>
            <a:lvl1pPr algn="l"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0626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slide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CDB43AB4-7B8C-719C-BE05-5DF84B3CF2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233" r="62340" b="691"/>
          <a:stretch/>
        </p:blipFill>
        <p:spPr>
          <a:xfrm rot="10800000">
            <a:off x="8933688" y="0"/>
            <a:ext cx="3258312" cy="6858000"/>
          </a:xfrm>
          <a:prstGeom prst="rect">
            <a:avLst/>
          </a:prstGeom>
        </p:spPr>
      </p:pic>
      <p:sp>
        <p:nvSpPr>
          <p:cNvPr id="20" name="Content Placeholder 96">
            <a:extLst>
              <a:ext uri="{FF2B5EF4-FFF2-40B4-BE49-F238E27FC236}">
                <a16:creationId xmlns:a16="http://schemas.microsoft.com/office/drawing/2014/main" id="{ADAB44E4-3C80-C67C-EF97-F8499CD2156F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276213" y="2052085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22" name="Text Placeholder 102">
            <a:extLst>
              <a:ext uri="{FF2B5EF4-FFF2-40B4-BE49-F238E27FC236}">
                <a16:creationId xmlns:a16="http://schemas.microsoft.com/office/drawing/2014/main" id="{79BB9C92-3336-D58E-A2E3-AB3D76B935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76213" y="2480533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6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3C6EEC4-B06F-EDB8-6122-71F573B2A1D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1"/>
            <a:ext cx="1803365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Agenda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EC32F9F-DA05-D8F0-9EF1-06A12FC8083E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338881" y="2422945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7" name="Content Placeholder 96">
            <a:extLst>
              <a:ext uri="{FF2B5EF4-FFF2-40B4-BE49-F238E27FC236}">
                <a16:creationId xmlns:a16="http://schemas.microsoft.com/office/drawing/2014/main" id="{78398FAE-4BD4-A49B-CD17-9D094754DF3C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6273394" y="647231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8" name="Text Placeholder 102">
            <a:extLst>
              <a:ext uri="{FF2B5EF4-FFF2-40B4-BE49-F238E27FC236}">
                <a16:creationId xmlns:a16="http://schemas.microsoft.com/office/drawing/2014/main" id="{01980AB6-0C20-DB72-917E-013E24F0B0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73394" y="1075679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5</a:t>
            </a:r>
          </a:p>
        </p:txBody>
      </p:sp>
      <p:sp>
        <p:nvSpPr>
          <p:cNvPr id="29" name="Content Placeholder 11">
            <a:extLst>
              <a:ext uri="{FF2B5EF4-FFF2-40B4-BE49-F238E27FC236}">
                <a16:creationId xmlns:a16="http://schemas.microsoft.com/office/drawing/2014/main" id="{8A342A92-251D-6829-C9EF-8C6E272FDFDA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336062" y="1018091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30" name="Content Placeholder 96">
            <a:extLst>
              <a:ext uri="{FF2B5EF4-FFF2-40B4-BE49-F238E27FC236}">
                <a16:creationId xmlns:a16="http://schemas.microsoft.com/office/drawing/2014/main" id="{B5CE9E84-43F2-579D-FB33-880D1BC920E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267660" y="647231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1" name="Text Placeholder 102">
            <a:extLst>
              <a:ext uri="{FF2B5EF4-FFF2-40B4-BE49-F238E27FC236}">
                <a16:creationId xmlns:a16="http://schemas.microsoft.com/office/drawing/2014/main" id="{160C76D9-6EF2-5178-36DB-F4A87DDB401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267660" y="1075679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1</a:t>
            </a:r>
          </a:p>
        </p:txBody>
      </p:sp>
      <p:sp>
        <p:nvSpPr>
          <p:cNvPr id="32" name="Content Placeholder 11">
            <a:extLst>
              <a:ext uri="{FF2B5EF4-FFF2-40B4-BE49-F238E27FC236}">
                <a16:creationId xmlns:a16="http://schemas.microsoft.com/office/drawing/2014/main" id="{F7B0C2AA-9D35-6437-0660-87323E3B1792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3330328" y="1018091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33" name="Content Placeholder 96">
            <a:extLst>
              <a:ext uri="{FF2B5EF4-FFF2-40B4-BE49-F238E27FC236}">
                <a16:creationId xmlns:a16="http://schemas.microsoft.com/office/drawing/2014/main" id="{A89423B4-ACAB-A459-E4E9-CAEF8ECE48A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267660" y="2052085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34" name="Text Placeholder 102">
            <a:extLst>
              <a:ext uri="{FF2B5EF4-FFF2-40B4-BE49-F238E27FC236}">
                <a16:creationId xmlns:a16="http://schemas.microsoft.com/office/drawing/2014/main" id="{1B5FA551-AA32-51AC-CBCE-283E50DBDD8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67660" y="2480533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6</a:t>
            </a:r>
          </a:p>
        </p:txBody>
      </p:sp>
      <p:sp>
        <p:nvSpPr>
          <p:cNvPr id="35" name="Content Placeholder 11">
            <a:extLst>
              <a:ext uri="{FF2B5EF4-FFF2-40B4-BE49-F238E27FC236}">
                <a16:creationId xmlns:a16="http://schemas.microsoft.com/office/drawing/2014/main" id="{0F84AE03-5499-1A27-0C79-E31A5C600FFA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3330328" y="2422945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42" name="Content Placeholder 96">
            <a:extLst>
              <a:ext uri="{FF2B5EF4-FFF2-40B4-BE49-F238E27FC236}">
                <a16:creationId xmlns:a16="http://schemas.microsoft.com/office/drawing/2014/main" id="{9034F26E-F07A-2E20-5DE4-0991D5E69EF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3267660" y="3432102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43" name="Text Placeholder 102">
            <a:extLst>
              <a:ext uri="{FF2B5EF4-FFF2-40B4-BE49-F238E27FC236}">
                <a16:creationId xmlns:a16="http://schemas.microsoft.com/office/drawing/2014/main" id="{5DD7AC03-A38A-3672-D6D5-8CAB420DE9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67660" y="3860550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3</a:t>
            </a:r>
          </a:p>
        </p:txBody>
      </p:sp>
      <p:sp>
        <p:nvSpPr>
          <p:cNvPr id="44" name="Content Placeholder 11">
            <a:extLst>
              <a:ext uri="{FF2B5EF4-FFF2-40B4-BE49-F238E27FC236}">
                <a16:creationId xmlns:a16="http://schemas.microsoft.com/office/drawing/2014/main" id="{A8849203-D983-08BB-6923-223F4B93A337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3330328" y="3802962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45" name="Content Placeholder 96">
            <a:extLst>
              <a:ext uri="{FF2B5EF4-FFF2-40B4-BE49-F238E27FC236}">
                <a16:creationId xmlns:a16="http://schemas.microsoft.com/office/drawing/2014/main" id="{E4982BD0-91D6-D4B2-6AD2-89E3D3301468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267660" y="4836956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46" name="Text Placeholder 102">
            <a:extLst>
              <a:ext uri="{FF2B5EF4-FFF2-40B4-BE49-F238E27FC236}">
                <a16:creationId xmlns:a16="http://schemas.microsoft.com/office/drawing/2014/main" id="{C7134A6A-3C36-673F-2C0D-3C754F15D8B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267660" y="5265404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4</a:t>
            </a:r>
          </a:p>
        </p:txBody>
      </p:sp>
      <p:sp>
        <p:nvSpPr>
          <p:cNvPr id="47" name="Content Placeholder 11">
            <a:extLst>
              <a:ext uri="{FF2B5EF4-FFF2-40B4-BE49-F238E27FC236}">
                <a16:creationId xmlns:a16="http://schemas.microsoft.com/office/drawing/2014/main" id="{FBA24696-66EA-D1CE-2C39-C4F477808061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3330328" y="5207816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51" name="Content Placeholder 96">
            <a:extLst>
              <a:ext uri="{FF2B5EF4-FFF2-40B4-BE49-F238E27FC236}">
                <a16:creationId xmlns:a16="http://schemas.microsoft.com/office/drawing/2014/main" id="{5501C2A1-8D94-B3D2-4EAF-3FF1C258AE1F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6270575" y="3432102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07</a:t>
            </a:r>
          </a:p>
        </p:txBody>
      </p:sp>
      <p:sp>
        <p:nvSpPr>
          <p:cNvPr id="52" name="Text Placeholder 102">
            <a:extLst>
              <a:ext uri="{FF2B5EF4-FFF2-40B4-BE49-F238E27FC236}">
                <a16:creationId xmlns:a16="http://schemas.microsoft.com/office/drawing/2014/main" id="{1A7E364D-244B-1175-2641-CBB84A1FC87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270575" y="3860550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7</a:t>
            </a:r>
          </a:p>
        </p:txBody>
      </p:sp>
      <p:sp>
        <p:nvSpPr>
          <p:cNvPr id="53" name="Content Placeholder 11">
            <a:extLst>
              <a:ext uri="{FF2B5EF4-FFF2-40B4-BE49-F238E27FC236}">
                <a16:creationId xmlns:a16="http://schemas.microsoft.com/office/drawing/2014/main" id="{B3BCD9ED-0597-534C-2DDB-31BE4D63BADB}"/>
              </a:ext>
            </a:extLst>
          </p:cNvPr>
          <p:cNvSpPr>
            <a:spLocks noGrp="1"/>
          </p:cNvSpPr>
          <p:nvPr>
            <p:ph sz="quarter" idx="42"/>
          </p:nvPr>
        </p:nvSpPr>
        <p:spPr>
          <a:xfrm>
            <a:off x="6333243" y="3802962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400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130D67-3C2E-59F4-44C0-B95A915A82FE}"/>
              </a:ext>
            </a:extLst>
          </p:cNvPr>
          <p:cNvSpPr txBox="1"/>
          <p:nvPr userDrawn="1"/>
        </p:nvSpPr>
        <p:spPr>
          <a:xfrm>
            <a:off x="190182" y="680485"/>
            <a:ext cx="3960091" cy="6177516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l"/>
            <a:endParaRPr lang="en-US" sz="50000" b="1" i="0">
              <a:solidFill>
                <a:srgbClr val="1178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A2ADDE53-316E-F6CF-454D-6E35CF8E8F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8759" t="13129" r="26406" b="13276"/>
          <a:stretch/>
        </p:blipFill>
        <p:spPr>
          <a:xfrm>
            <a:off x="3107779" y="0"/>
            <a:ext cx="9084221" cy="6858000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94DE99F-FBA4-EF54-AB6C-52421ADB285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182" y="1399623"/>
            <a:ext cx="3635375" cy="617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0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50000"/>
            </a:lvl2pPr>
            <a:lvl3pPr>
              <a:defRPr sz="50000"/>
            </a:lvl3pPr>
            <a:lvl4pPr>
              <a:defRPr sz="50000"/>
            </a:lvl4pPr>
            <a:lvl5pPr>
              <a:defRPr sz="50000"/>
            </a:lvl5pPr>
          </a:lstStyle>
          <a:p>
            <a:pPr lvl="0"/>
            <a:r>
              <a:rPr lang="en-US"/>
              <a:t>1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C33432F-43D0-81F2-E840-DFAC056490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0273" y="4747586"/>
            <a:ext cx="5010056" cy="1398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Section title one</a:t>
            </a:r>
          </a:p>
        </p:txBody>
      </p:sp>
    </p:spTree>
    <p:extLst>
      <p:ext uri="{BB962C8B-B14F-4D97-AF65-F5344CB8AC3E}">
        <p14:creationId xmlns:p14="http://schemas.microsoft.com/office/powerpoint/2010/main" val="1276922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0B027074-CC21-7765-7EBA-C4FEB11FA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t="10885" r="25361" b="14477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FFD359E1-CD1F-B62D-4444-0EF8F94E34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182" y="1399623"/>
            <a:ext cx="3635375" cy="617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0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50000"/>
            </a:lvl2pPr>
            <a:lvl3pPr>
              <a:defRPr sz="50000"/>
            </a:lvl3pPr>
            <a:lvl4pPr>
              <a:defRPr sz="50000"/>
            </a:lvl4pPr>
            <a:lvl5pPr>
              <a:defRPr sz="50000"/>
            </a:lvl5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95E90C23-BB92-BB2A-6484-BC8E04797D6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0273" y="4747586"/>
            <a:ext cx="5010056" cy="1398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Section title two</a:t>
            </a:r>
          </a:p>
        </p:txBody>
      </p:sp>
    </p:spTree>
    <p:extLst>
      <p:ext uri="{BB962C8B-B14F-4D97-AF65-F5344CB8AC3E}">
        <p14:creationId xmlns:p14="http://schemas.microsoft.com/office/powerpoint/2010/main" val="2562167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8C2E6F81-16E5-082F-C208-9A5F395E85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44" t="16736" r="25201" b="8420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107247C1-B2C3-3254-FB56-10C71FC4BE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182" y="1399623"/>
            <a:ext cx="3635375" cy="617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0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50000"/>
            </a:lvl2pPr>
            <a:lvl3pPr>
              <a:defRPr sz="50000"/>
            </a:lvl3pPr>
            <a:lvl4pPr>
              <a:defRPr sz="50000"/>
            </a:lvl4pPr>
            <a:lvl5pPr>
              <a:defRPr sz="50000"/>
            </a:lvl5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A556EEAB-15C2-3B4D-EABA-7C95356F3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0273" y="4747586"/>
            <a:ext cx="5010056" cy="1398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Section title three</a:t>
            </a:r>
          </a:p>
        </p:txBody>
      </p:sp>
    </p:spTree>
    <p:extLst>
      <p:ext uri="{BB962C8B-B14F-4D97-AF65-F5344CB8AC3E}">
        <p14:creationId xmlns:p14="http://schemas.microsoft.com/office/powerpoint/2010/main" val="1656444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60C7CC05-AE26-000D-1411-A5FBBAEB65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8280" r="30359" b="120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050669BE-DBC3-CB3A-118C-94DE7168BA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182" y="1399623"/>
            <a:ext cx="3635375" cy="617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0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50000"/>
            </a:lvl2pPr>
            <a:lvl3pPr>
              <a:defRPr sz="50000"/>
            </a:lvl3pPr>
            <a:lvl4pPr>
              <a:defRPr sz="50000"/>
            </a:lvl4pPr>
            <a:lvl5pPr>
              <a:defRPr sz="50000"/>
            </a:lvl5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6B3D4794-EA42-5450-E8D0-24B1037B5E3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0273" y="4747586"/>
            <a:ext cx="5010056" cy="1398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Section title four</a:t>
            </a:r>
          </a:p>
        </p:txBody>
      </p:sp>
    </p:spTree>
    <p:extLst>
      <p:ext uri="{BB962C8B-B14F-4D97-AF65-F5344CB8AC3E}">
        <p14:creationId xmlns:p14="http://schemas.microsoft.com/office/powerpoint/2010/main" val="3797650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17BF2FDF-4934-411A-99F7-2604F3BFE0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6172" t="19980" r="34602" b="845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3" name="Text Placeholder 13">
            <a:extLst>
              <a:ext uri="{FF2B5EF4-FFF2-40B4-BE49-F238E27FC236}">
                <a16:creationId xmlns:a16="http://schemas.microsoft.com/office/drawing/2014/main" id="{3CAD0C55-5DC1-ED53-1ADD-9AA666DDB0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182" y="1399623"/>
            <a:ext cx="3635375" cy="617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0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50000"/>
            </a:lvl2pPr>
            <a:lvl3pPr>
              <a:defRPr sz="50000"/>
            </a:lvl3pPr>
            <a:lvl4pPr>
              <a:defRPr sz="50000"/>
            </a:lvl4pPr>
            <a:lvl5pPr>
              <a:defRPr sz="50000"/>
            </a:lvl5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72CD92EB-8D2D-5C6B-15F9-293670B2E7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0273" y="4747586"/>
            <a:ext cx="5010056" cy="1398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Section title five</a:t>
            </a:r>
          </a:p>
        </p:txBody>
      </p:sp>
    </p:spTree>
    <p:extLst>
      <p:ext uri="{BB962C8B-B14F-4D97-AF65-F5344CB8AC3E}">
        <p14:creationId xmlns:p14="http://schemas.microsoft.com/office/powerpoint/2010/main" val="4193924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theme" Target="../theme/theme4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E9EE7-FB3C-7D1F-A2DB-596E0938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09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Title Slides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FA82-318A-3A34-2934-24B034B5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7809" y="6311900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E92EE12-E16C-066A-7EFA-7E3A5BF6D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7097" y="6311900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4098733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49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E9EE7-FB3C-7D1F-A2DB-596E0938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09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Content / Agenda Slides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FA82-318A-3A34-2934-24B034B5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7809" y="6311900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E92EE12-E16C-066A-7EFA-7E3A5BF6D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7097" y="6311900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1861143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50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E9EE7-FB3C-7D1F-A2DB-596E0938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09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Section Title Slides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FA82-318A-3A34-2934-24B034B5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7809" y="6311900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E92EE12-E16C-066A-7EFA-7E3A5BF6D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7097" y="6311900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4189644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0" r:id="rId2"/>
    <p:sldLayoutId id="2147483661" r:id="rId3"/>
    <p:sldLayoutId id="2147483662" r:id="rId4"/>
    <p:sldLayoutId id="2147483663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E9EE7-FB3C-7D1F-A2DB-596E0938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09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Body Slides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FA82-318A-3A34-2934-24B034B5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7809" y="6311900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E92EE12-E16C-066A-7EFA-7E3A5BF6D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7097" y="6311900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59718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9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653" r:id="rId9"/>
    <p:sldLayoutId id="2147483665" r:id="rId10"/>
    <p:sldLayoutId id="2147483664" r:id="rId11"/>
    <p:sldLayoutId id="2147483654" r:id="rId12"/>
    <p:sldLayoutId id="2147483736" r:id="rId13"/>
    <p:sldLayoutId id="2147483737" r:id="rId14"/>
    <p:sldLayoutId id="2147483674" r:id="rId15"/>
    <p:sldLayoutId id="2147483666" r:id="rId16"/>
    <p:sldLayoutId id="2147483668" r:id="rId17"/>
    <p:sldLayoutId id="2147483672" r:id="rId18"/>
    <p:sldLayoutId id="2147483671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E9EE7-FB3C-7D1F-A2DB-596E0938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09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Thank You Slides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FA82-318A-3A34-2934-24B034B5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7809" y="6311900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E92EE12-E16C-066A-7EFA-7E3A5BF6D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7097" y="6311900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4127475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6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fabric/data-warehouse/tsql-surface-area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fabric/get-started/decision-guide-warehouse-lakehouse?toc=%2Ffabric%2Fdata-warehouse%2Ftoc.json&amp;bc=%2Ffabric%2Fdata-warehouse%2Ftoc.jso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F41313E-23CC-E31A-633C-C6AF4E41BA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Christian Ømand</a:t>
            </a:r>
          </a:p>
          <a:p>
            <a:r>
              <a:rPr lang="en-US" sz="1200" dirty="0"/>
              <a:t>Partner Solution Architect, Microsoft DK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78E035-6740-D884-BBD8-E09D25910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Fabric Data Warehousing</a:t>
            </a:r>
          </a:p>
        </p:txBody>
      </p:sp>
    </p:spTree>
    <p:extLst>
      <p:ext uri="{BB962C8B-B14F-4D97-AF65-F5344CB8AC3E}">
        <p14:creationId xmlns:p14="http://schemas.microsoft.com/office/powerpoint/2010/main" val="3632699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311ACD-8EE2-A783-EDEE-C76E3BC13A7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Warehouse in Microsoft Fabric </a:t>
            </a:r>
            <a:r>
              <a:rPr lang="en-GB" b="1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converges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 the world of </a:t>
            </a:r>
            <a:r>
              <a:rPr lang="en-GB" b="1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data lakes 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and </a:t>
            </a:r>
            <a:r>
              <a:rPr lang="en-GB" b="1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warehouses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 with a goal of greatly simplifying an organizations investment in their analytics estate</a:t>
            </a:r>
          </a:p>
          <a:p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Data warehousing workloads benefit from the </a:t>
            </a:r>
            <a:r>
              <a:rPr lang="en-GB" b="1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rich capabilities of the SQL engine over an open data format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, enabling customers to focus on data preparation, analysis and reporting over a single copy of their data stored in their </a:t>
            </a:r>
            <a:r>
              <a:rPr lang="en-GB" b="1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Microsoft </a:t>
            </a:r>
            <a:r>
              <a:rPr lang="en-GB" b="1" i="0" dirty="0" err="1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OneLake</a:t>
            </a:r>
            <a:endParaRPr lang="en-GB" b="1" i="0" dirty="0">
              <a:solidFill>
                <a:srgbClr val="161616"/>
              </a:solidFill>
              <a:effectLst/>
              <a:latin typeface="Segoe UI" panose="020B0502040204020203" pitchFamily="34" charset="0"/>
            </a:endParaRPr>
          </a:p>
          <a:p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Fabric has two distinct data warehousing experiences: </a:t>
            </a:r>
            <a:r>
              <a:rPr lang="en-GB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the SQL Endpoint of the Lakehouse 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and the </a:t>
            </a:r>
            <a:r>
              <a:rPr lang="en-GB" b="1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Warehouse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.</a:t>
            </a:r>
            <a:endParaRPr lang="en-US" b="1" dirty="0"/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5BD144-6F02-0852-6E65-908CAD7C6BD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5034" y="647231"/>
            <a:ext cx="10750142" cy="558114"/>
          </a:xfrm>
        </p:spPr>
        <p:txBody>
          <a:bodyPr/>
          <a:lstStyle/>
          <a:p>
            <a:r>
              <a:rPr lang="en-US" dirty="0"/>
              <a:t>What is Fabric (Synapse) Data Warehouse?</a:t>
            </a:r>
          </a:p>
        </p:txBody>
      </p:sp>
      <p:pic>
        <p:nvPicPr>
          <p:cNvPr id="1026" name="Picture 2" descr="Diagram of a SQL Endpoint and a Warehouse in Microsoft Fabric.">
            <a:extLst>
              <a:ext uri="{FF2B5EF4-FFF2-40B4-BE49-F238E27FC236}">
                <a16:creationId xmlns:a16="http://schemas.microsoft.com/office/drawing/2014/main" id="{B0FB0007-FD90-5A84-7776-3C44FA121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490" y="1850760"/>
            <a:ext cx="7347769" cy="368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DAFA7A-101F-C04C-4F81-818A4CF486EA}"/>
              </a:ext>
            </a:extLst>
          </p:cNvPr>
          <p:cNvSpPr txBox="1"/>
          <p:nvPr/>
        </p:nvSpPr>
        <p:spPr>
          <a:xfrm>
            <a:off x="5615657" y="6026103"/>
            <a:ext cx="4595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Fabric SQL Endpoint </a:t>
            </a:r>
            <a:r>
              <a:rPr lang="en-DK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≠</a:t>
            </a:r>
            <a:r>
              <a:rPr lang="en-US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 SQL Data Warehouse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887480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311ACD-8EE2-A783-EDEE-C76E3BC13A7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35034" y="1850760"/>
            <a:ext cx="3709859" cy="2653507"/>
          </a:xfrm>
        </p:spPr>
        <p:txBody>
          <a:bodyPr/>
          <a:lstStyle/>
          <a:p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Synapse Data Warehouse or </a:t>
            </a:r>
            <a:r>
              <a:rPr lang="en-GB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Warehouse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is </a:t>
            </a:r>
            <a:r>
              <a:rPr lang="en-GB" b="0" i="0" dirty="0" err="1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labeled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 as 'Warehouse' under the ’</a:t>
            </a:r>
            <a:r>
              <a:rPr lang="en-GB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Type’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column. </a:t>
            </a:r>
            <a:r>
              <a:rPr lang="en-GB" b="1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A Warehouse supports transactions, DDL, and DML queries. </a:t>
            </a:r>
          </a:p>
          <a:p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As opposed to SQL Endpoint, where tables and data are automatically created, </a:t>
            </a:r>
            <a:r>
              <a:rPr lang="en-GB" b="1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you are fully in control of </a:t>
            </a:r>
            <a:r>
              <a:rPr lang="en-GB" b="1" i="0" u="none" strike="noStrike" dirty="0">
                <a:effectLst/>
                <a:latin typeface="Segoe UI" panose="020B0502040204020203" pitchFamily="34" charset="0"/>
              </a:rPr>
              <a:t>creating tables</a:t>
            </a:r>
            <a:r>
              <a:rPr lang="en-GB" b="1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, loading, transforming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, and querying your data in the data warehouse using either the Microsoft Fabric portal or T-SQL commands</a:t>
            </a:r>
          </a:p>
          <a:p>
            <a:r>
              <a:rPr lang="en-GB" dirty="0">
                <a:solidFill>
                  <a:srgbClr val="161616"/>
                </a:solidFill>
              </a:rPr>
              <a:t>The T-SQL Surface area </a:t>
            </a:r>
            <a:r>
              <a:rPr lang="en-GB" b="1" dirty="0">
                <a:solidFill>
                  <a:srgbClr val="161616"/>
                </a:solidFill>
              </a:rPr>
              <a:t>is not 100% compatible with Synapse SQL Pools.*</a:t>
            </a:r>
            <a:endParaRPr lang="en-US" b="1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5BD144-6F02-0852-6E65-908CAD7C6BD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5034" y="647231"/>
            <a:ext cx="10750142" cy="558114"/>
          </a:xfrm>
        </p:spPr>
        <p:txBody>
          <a:bodyPr/>
          <a:lstStyle/>
          <a:p>
            <a:r>
              <a:rPr lang="en-US" dirty="0"/>
              <a:t>What is Fabric (Synapse) Data Warehouse?</a:t>
            </a:r>
          </a:p>
        </p:txBody>
      </p:sp>
      <p:pic>
        <p:nvPicPr>
          <p:cNvPr id="2050" name="Picture 2" descr="Screenshot showing the Warehouse type in workspace.">
            <a:extLst>
              <a:ext uri="{FF2B5EF4-FFF2-40B4-BE49-F238E27FC236}">
                <a16:creationId xmlns:a16="http://schemas.microsoft.com/office/drawing/2014/main" id="{034716FC-0623-4DB6-9403-C544EBEA4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0356" y="1850760"/>
            <a:ext cx="5944161" cy="3725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CA49FD-745F-9BB6-8CF0-A89F44D38498}"/>
              </a:ext>
            </a:extLst>
          </p:cNvPr>
          <p:cNvSpPr txBox="1"/>
          <p:nvPr/>
        </p:nvSpPr>
        <p:spPr>
          <a:xfrm>
            <a:off x="7494494" y="6221183"/>
            <a:ext cx="36826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</a:t>
            </a:r>
            <a:r>
              <a:rPr lang="en-US" sz="1200" dirty="0">
                <a:hlinkClick r:id="rId3"/>
              </a:rPr>
              <a:t>T-SQL surface area - Microsoft Fabric | Microsoft Learn</a:t>
            </a:r>
            <a:endParaRPr lang="en-DK" sz="1200" dirty="0"/>
          </a:p>
        </p:txBody>
      </p:sp>
    </p:spTree>
    <p:extLst>
      <p:ext uri="{BB962C8B-B14F-4D97-AF65-F5344CB8AC3E}">
        <p14:creationId xmlns:p14="http://schemas.microsoft.com/office/powerpoint/2010/main" val="159300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5BD144-6F02-0852-6E65-908CAD7C6BD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5034" y="647231"/>
            <a:ext cx="10750142" cy="558114"/>
          </a:xfrm>
        </p:spPr>
        <p:txBody>
          <a:bodyPr/>
          <a:lstStyle/>
          <a:p>
            <a:r>
              <a:rPr lang="en-US" dirty="0"/>
              <a:t>Fabric Data warehouse vs. Synapse SQL Pools</a:t>
            </a:r>
          </a:p>
        </p:txBody>
      </p:sp>
      <p:pic>
        <p:nvPicPr>
          <p:cNvPr id="3" name="Picture 2" descr="Screenshot of Synapse SQL architecture.">
            <a:extLst>
              <a:ext uri="{FF2B5EF4-FFF2-40B4-BE49-F238E27FC236}">
                <a16:creationId xmlns:a16="http://schemas.microsoft.com/office/drawing/2014/main" id="{06EB655A-AE23-48E6-2A16-D71025E554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111"/>
          <a:stretch/>
        </p:blipFill>
        <p:spPr bwMode="auto">
          <a:xfrm>
            <a:off x="7805179" y="1792941"/>
            <a:ext cx="4034474" cy="4215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E034726-CDFD-70DE-BD4D-B0078F30CE1E}"/>
              </a:ext>
            </a:extLst>
          </p:cNvPr>
          <p:cNvSpPr txBox="1">
            <a:spLocks/>
          </p:cNvSpPr>
          <p:nvPr/>
        </p:nvSpPr>
        <p:spPr>
          <a:xfrm>
            <a:off x="635034" y="1850760"/>
            <a:ext cx="5550613" cy="37611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1400" b="0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161616"/>
                </a:solidFill>
              </a:rPr>
              <a:t>Fabric Datawarehouse is different from a Synapse SQL Pool.</a:t>
            </a:r>
            <a:r>
              <a:rPr lang="en-GB" dirty="0">
                <a:solidFill>
                  <a:srgbClr val="161616"/>
                </a:solidFill>
              </a:rPr>
              <a:t> A SQL Pool is compute infrastructure with dedicated attached storage, where data is distributed across 60 distributions/nodes. Only the SQL Pool compute can read from the attached SQL Pool storage. </a:t>
            </a:r>
          </a:p>
          <a:p>
            <a:r>
              <a:rPr lang="en-GB" b="1" dirty="0">
                <a:solidFill>
                  <a:srgbClr val="161616"/>
                </a:solidFill>
              </a:rPr>
              <a:t>Fabric Data warehouse separates compute and storage entirely</a:t>
            </a:r>
            <a:r>
              <a:rPr lang="en-GB" dirty="0">
                <a:solidFill>
                  <a:srgbClr val="161616"/>
                </a:solidFill>
              </a:rPr>
              <a:t> and relies on a serverless compute engine to run SQL statements. The Fabric Datawarehouse is essentially a logical data warehouse based on underlying parquet files. </a:t>
            </a:r>
          </a:p>
          <a:p>
            <a:r>
              <a:rPr lang="en-GB" b="0" i="0" dirty="0">
                <a:solidFill>
                  <a:srgbClr val="191919"/>
                </a:solidFill>
                <a:effectLst/>
                <a:latin typeface="Segoe UI" panose="020B0502040204020203" pitchFamily="34" charset="0"/>
              </a:rPr>
              <a:t>Fabric data warehouse provides multi-table SQL ACID transactional guarantees similar to previous data warehousing </a:t>
            </a:r>
            <a:r>
              <a:rPr lang="en-GB" b="0" i="0" dirty="0" err="1">
                <a:solidFill>
                  <a:srgbClr val="191919"/>
                </a:solidFill>
                <a:effectLst/>
                <a:latin typeface="Segoe UI" panose="020B0502040204020203" pitchFamily="34" charset="0"/>
              </a:rPr>
              <a:t>expeirneces</a:t>
            </a:r>
            <a:r>
              <a:rPr lang="en-GB" b="0" i="0" dirty="0">
                <a:solidFill>
                  <a:srgbClr val="191919"/>
                </a:solidFill>
                <a:effectLst/>
                <a:latin typeface="Segoe UI" panose="020B0502040204020203" pitchFamily="34" charset="0"/>
              </a:rPr>
              <a:t>.  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253B9A-CF4E-6F2D-40D8-1C7ACC015CD0}"/>
              </a:ext>
            </a:extLst>
          </p:cNvPr>
          <p:cNvSpPr/>
          <p:nvPr/>
        </p:nvSpPr>
        <p:spPr>
          <a:xfrm rot="2700000">
            <a:off x="9508565" y="2832847"/>
            <a:ext cx="197223" cy="230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F51FA4-1DA8-EDBA-3D6F-8E047097302F}"/>
              </a:ext>
            </a:extLst>
          </p:cNvPr>
          <p:cNvSpPr/>
          <p:nvPr/>
        </p:nvSpPr>
        <p:spPr>
          <a:xfrm rot="8100000">
            <a:off x="9508564" y="2832847"/>
            <a:ext cx="197223" cy="230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489943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5BD144-6F02-0852-6E65-908CAD7C6BD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5034" y="647231"/>
            <a:ext cx="10750142" cy="558114"/>
          </a:xfrm>
        </p:spPr>
        <p:txBody>
          <a:bodyPr/>
          <a:lstStyle/>
          <a:p>
            <a:r>
              <a:rPr lang="en-US" dirty="0"/>
              <a:t>Data warehouse or Lakehouse?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FEF2EC4-9552-F0A7-5505-2FFCF9611C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9441732"/>
              </p:ext>
            </p:extLst>
          </p:nvPr>
        </p:nvGraphicFramePr>
        <p:xfrm>
          <a:off x="707584" y="1580590"/>
          <a:ext cx="11024229" cy="4595350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3674743">
                  <a:extLst>
                    <a:ext uri="{9D8B030D-6E8A-4147-A177-3AD203B41FA5}">
                      <a16:colId xmlns:a16="http://schemas.microsoft.com/office/drawing/2014/main" val="1982146478"/>
                    </a:ext>
                  </a:extLst>
                </a:gridCol>
                <a:gridCol w="3674743">
                  <a:extLst>
                    <a:ext uri="{9D8B030D-6E8A-4147-A177-3AD203B41FA5}">
                      <a16:colId xmlns:a16="http://schemas.microsoft.com/office/drawing/2014/main" val="3273717857"/>
                    </a:ext>
                  </a:extLst>
                </a:gridCol>
                <a:gridCol w="3674743">
                  <a:extLst>
                    <a:ext uri="{9D8B030D-6E8A-4147-A177-3AD203B41FA5}">
                      <a16:colId xmlns:a16="http://schemas.microsoft.com/office/drawing/2014/main" val="3358842241"/>
                    </a:ext>
                  </a:extLst>
                </a:gridCol>
              </a:tblGrid>
              <a:tr h="340800">
                <a:tc>
                  <a:txBody>
                    <a:bodyPr/>
                    <a:lstStyle/>
                    <a:p>
                      <a:pPr algn="ctr" fontAlgn="t"/>
                      <a:endParaRPr lang="en-US" sz="1400" dirty="0">
                        <a:effectLst/>
                      </a:endParaRPr>
                    </a:p>
                  </a:txBody>
                  <a:tcPr marL="5786" marR="5786" marT="2893" marB="2893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dirty="0">
                          <a:effectLst/>
                        </a:rPr>
                        <a:t>Data warehouse</a:t>
                      </a:r>
                      <a:endParaRPr lang="en-US" sz="2000" dirty="0">
                        <a:effectLst/>
                      </a:endParaRP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dirty="0">
                          <a:effectLst/>
                        </a:rPr>
                        <a:t>Lakehouse</a:t>
                      </a:r>
                      <a:endParaRPr lang="en-US" sz="2000" dirty="0">
                        <a:effectLst/>
                      </a:endParaRP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50605434"/>
                  </a:ext>
                </a:extLst>
              </a:tr>
              <a:tr h="24046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Data volume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dirty="0">
                          <a:effectLst/>
                        </a:rPr>
                        <a:t>Unlimited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>
                          <a:effectLst/>
                        </a:rPr>
                        <a:t>Unlimited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54156959"/>
                  </a:ext>
                </a:extLst>
              </a:tr>
              <a:tr h="24046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dirty="0">
                          <a:effectLst/>
                        </a:rPr>
                        <a:t>Type of data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dirty="0">
                          <a:effectLst/>
                        </a:rPr>
                        <a:t>Structured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dirty="0">
                          <a:effectLst/>
                        </a:rPr>
                        <a:t>Unstructured, semi-structured, structured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8875811"/>
                  </a:ext>
                </a:extLst>
              </a:tr>
              <a:tr h="406353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Primary developer persona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GB" sz="1400" dirty="0">
                          <a:effectLst/>
                        </a:rPr>
                        <a:t>Data warehouse developer</a:t>
                      </a:r>
                    </a:p>
                    <a:p>
                      <a:pPr algn="ctr" fontAlgn="t"/>
                      <a:r>
                        <a:rPr lang="en-GB" sz="1400" dirty="0">
                          <a:effectLst/>
                        </a:rPr>
                        <a:t>SQL engineer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dirty="0">
                          <a:effectLst/>
                        </a:rPr>
                        <a:t>Data engineer</a:t>
                      </a:r>
                    </a:p>
                    <a:p>
                      <a:pPr algn="ctr" fontAlgn="t"/>
                      <a:r>
                        <a:rPr lang="en-US" sz="1400" dirty="0">
                          <a:effectLst/>
                        </a:rPr>
                        <a:t>data scientist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96670431"/>
                  </a:ext>
                </a:extLst>
              </a:tr>
              <a:tr h="24046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dirty="0">
                          <a:effectLst/>
                        </a:rPr>
                        <a:t>Primary developer skill set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dirty="0">
                          <a:effectLst/>
                        </a:rPr>
                        <a:t>SQL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dirty="0">
                          <a:effectLst/>
                        </a:rPr>
                        <a:t>Spark(Scala, </a:t>
                      </a:r>
                      <a:r>
                        <a:rPr lang="en-US" sz="1400" b="1" dirty="0" err="1">
                          <a:effectLst/>
                        </a:rPr>
                        <a:t>PySpark</a:t>
                      </a:r>
                      <a:r>
                        <a:rPr lang="en-US" sz="1400" b="1" dirty="0">
                          <a:effectLst/>
                        </a:rPr>
                        <a:t>, Spark SQL, R)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91389"/>
                  </a:ext>
                </a:extLst>
              </a:tr>
              <a:tr h="24046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dirty="0">
                          <a:effectLst/>
                        </a:rPr>
                        <a:t>Data organized by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dirty="0">
                          <a:effectLst/>
                        </a:rPr>
                        <a:t>Databases, schemas, and tables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GB" sz="1400" b="1" dirty="0">
                          <a:effectLst/>
                        </a:rPr>
                        <a:t>Folders and files, databases, and tables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04974273"/>
                  </a:ext>
                </a:extLst>
              </a:tr>
              <a:tr h="24046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Read operations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>
                          <a:effectLst/>
                        </a:rPr>
                        <a:t>Spark,T-SQL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>
                          <a:effectLst/>
                        </a:rPr>
                        <a:t>Spark,T-SQL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3360145"/>
                  </a:ext>
                </a:extLst>
              </a:tr>
              <a:tr h="24046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Write operations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>
                          <a:effectLst/>
                        </a:rPr>
                        <a:t>T-SQL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>
                          <a:effectLst/>
                        </a:rPr>
                        <a:t>Spark(Scala, PySpark, Spark SQL, R)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05238701"/>
                  </a:ext>
                </a:extLst>
              </a:tr>
              <a:tr h="24046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dirty="0">
                          <a:effectLst/>
                        </a:rPr>
                        <a:t>Multi-table transactions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dirty="0">
                          <a:effectLst/>
                        </a:rPr>
                        <a:t>Yes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dirty="0">
                          <a:effectLst/>
                        </a:rPr>
                        <a:t>No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9006049"/>
                  </a:ext>
                </a:extLst>
              </a:tr>
              <a:tr h="24046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dirty="0">
                          <a:effectLst/>
                        </a:rPr>
                        <a:t>Primary development interface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dirty="0">
                          <a:effectLst/>
                        </a:rPr>
                        <a:t>SQL scripts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GB" sz="1400" b="1" dirty="0">
                          <a:effectLst/>
                        </a:rPr>
                        <a:t>Spark notebooks, Spark job definitions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15185173"/>
                  </a:ext>
                </a:extLst>
              </a:tr>
              <a:tr h="708697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dirty="0">
                          <a:effectLst/>
                        </a:rPr>
                        <a:t>Security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GB" sz="1400" b="1" dirty="0">
                          <a:effectLst/>
                        </a:rPr>
                        <a:t>Object level (table, view, function, stored procedure, etc.), column level, row level, DDL/DML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GB" sz="1400" b="1" dirty="0">
                          <a:effectLst/>
                        </a:rPr>
                        <a:t>Row level, table level (when using T-SQL), none for Spark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0164942"/>
                  </a:ext>
                </a:extLst>
              </a:tr>
              <a:tr h="24046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Access data via shortcuts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GB" sz="1400" dirty="0">
                          <a:effectLst/>
                        </a:rPr>
                        <a:t>Yes (indirectly through the </a:t>
                      </a:r>
                      <a:r>
                        <a:rPr lang="en-GB" sz="1400" dirty="0" err="1">
                          <a:effectLst/>
                        </a:rPr>
                        <a:t>lakehouse</a:t>
                      </a:r>
                      <a:r>
                        <a:rPr lang="en-GB" sz="1400" dirty="0">
                          <a:effectLst/>
                        </a:rPr>
                        <a:t>)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dirty="0">
                          <a:effectLst/>
                        </a:rPr>
                        <a:t>Yes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2197491"/>
                  </a:ext>
                </a:extLst>
              </a:tr>
              <a:tr h="240465"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>
                          <a:effectLst/>
                        </a:rPr>
                        <a:t>Can be a source for shortcuts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>
                          <a:effectLst/>
                        </a:rPr>
                        <a:t>Yes (tables)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dirty="0">
                          <a:effectLst/>
                        </a:rPr>
                        <a:t>Yes (files and tables)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1958953"/>
                  </a:ext>
                </a:extLst>
              </a:tr>
              <a:tr h="708697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dirty="0">
                          <a:effectLst/>
                        </a:rPr>
                        <a:t>Query across items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GB" sz="1400" b="0" dirty="0">
                          <a:effectLst/>
                        </a:rPr>
                        <a:t>Yes, query across </a:t>
                      </a:r>
                      <a:r>
                        <a:rPr lang="en-GB" sz="1400" b="0" dirty="0" err="1">
                          <a:effectLst/>
                        </a:rPr>
                        <a:t>lakehouse</a:t>
                      </a:r>
                      <a:r>
                        <a:rPr lang="en-GB" sz="1400" b="0" dirty="0">
                          <a:effectLst/>
                        </a:rPr>
                        <a:t> and </a:t>
                      </a:r>
                    </a:p>
                    <a:p>
                      <a:pPr algn="ctr" fontAlgn="t"/>
                      <a:r>
                        <a:rPr lang="en-GB" sz="1400" b="0" dirty="0">
                          <a:effectLst/>
                        </a:rPr>
                        <a:t>warehouse tables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GB" sz="1400" b="0" dirty="0">
                          <a:effectLst/>
                        </a:rPr>
                        <a:t>Yes, query across </a:t>
                      </a:r>
                      <a:r>
                        <a:rPr lang="en-GB" sz="1400" b="0" dirty="0" err="1">
                          <a:effectLst/>
                        </a:rPr>
                        <a:t>lakehouse</a:t>
                      </a:r>
                      <a:r>
                        <a:rPr lang="en-GB" sz="1400" b="0" dirty="0">
                          <a:effectLst/>
                        </a:rPr>
                        <a:t> and warehouse tables; query across </a:t>
                      </a:r>
                      <a:r>
                        <a:rPr lang="en-GB" sz="1400" b="0" dirty="0" err="1">
                          <a:effectLst/>
                        </a:rPr>
                        <a:t>lakehouses</a:t>
                      </a:r>
                      <a:r>
                        <a:rPr lang="en-GB" sz="1400" b="0" dirty="0">
                          <a:effectLst/>
                        </a:rPr>
                        <a:t> (including shortcuts using Spark)</a:t>
                      </a:r>
                    </a:p>
                  </a:txBody>
                  <a:tcPr marL="5786" marR="5786" marT="2893" marB="289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544281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30049BA-8D3A-BFD0-5A38-022C2E70B60A}"/>
              </a:ext>
            </a:extLst>
          </p:cNvPr>
          <p:cNvSpPr txBox="1"/>
          <p:nvPr/>
        </p:nvSpPr>
        <p:spPr>
          <a:xfrm>
            <a:off x="2369673" y="6386532"/>
            <a:ext cx="936214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200" dirty="0">
                <a:hlinkClick r:id="rId3"/>
              </a:rPr>
              <a:t>Fabric decision guide - </a:t>
            </a:r>
            <a:r>
              <a:rPr lang="en-GB" sz="1200" dirty="0" err="1">
                <a:hlinkClick r:id="rId3"/>
              </a:rPr>
              <a:t>lakehouse</a:t>
            </a:r>
            <a:r>
              <a:rPr lang="en-GB" sz="1200" dirty="0">
                <a:hlinkClick r:id="rId3"/>
              </a:rPr>
              <a:t> or data warehouse - Microsoft Fabric | Microsoft Learn</a:t>
            </a:r>
            <a:endParaRPr lang="en-DK" sz="1200" dirty="0"/>
          </a:p>
        </p:txBody>
      </p:sp>
    </p:spTree>
    <p:extLst>
      <p:ext uri="{BB962C8B-B14F-4D97-AF65-F5344CB8AC3E}">
        <p14:creationId xmlns:p14="http://schemas.microsoft.com/office/powerpoint/2010/main" val="2108181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412EAA58-FF5F-6348-70A6-EA53147155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8" r="30339"/>
          <a:stretch/>
        </p:blipFill>
        <p:spPr>
          <a:xfrm>
            <a:off x="3542619" y="1846729"/>
            <a:ext cx="8105523" cy="3983320"/>
          </a:xfrm>
          <a:prstGeom prst="rect">
            <a:avLst/>
          </a:prstGeom>
        </p:spPr>
      </p:pic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A9C0BA4C-9DAB-9F6D-C2A8-0AA62AF13618}"/>
              </a:ext>
            </a:extLst>
          </p:cNvPr>
          <p:cNvSpPr txBox="1">
            <a:spLocks/>
          </p:cNvSpPr>
          <p:nvPr/>
        </p:nvSpPr>
        <p:spPr>
          <a:xfrm>
            <a:off x="635034" y="647231"/>
            <a:ext cx="10750142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i="0" kern="1200">
                <a:solidFill>
                  <a:schemeClr val="accent4"/>
                </a:solidFill>
                <a:latin typeface="Segoe UI Semibold" panose="020B0502040204020203" pitchFamily="34" charset="0"/>
                <a:ea typeface="+mn-ea"/>
                <a:cs typeface="Segoe UI Semibold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Fabric Data warehouse user experience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336C0B8E-D374-FD01-EA81-CB63DFFD19AC}"/>
              </a:ext>
            </a:extLst>
          </p:cNvPr>
          <p:cNvSpPr txBox="1">
            <a:spLocks/>
          </p:cNvSpPr>
          <p:nvPr/>
        </p:nvSpPr>
        <p:spPr>
          <a:xfrm>
            <a:off x="790422" y="2113725"/>
            <a:ext cx="1922895" cy="376114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1400" b="0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rgbClr val="161616"/>
                </a:solidFill>
              </a:rPr>
              <a:t>You can work with </a:t>
            </a:r>
            <a:r>
              <a:rPr lang="en-GB" dirty="0" err="1">
                <a:solidFill>
                  <a:srgbClr val="161616"/>
                </a:solidFill>
              </a:rPr>
              <a:t>datawarehousing</a:t>
            </a:r>
            <a:r>
              <a:rPr lang="en-GB" dirty="0">
                <a:solidFill>
                  <a:srgbClr val="161616"/>
                </a:solidFill>
              </a:rPr>
              <a:t> using the </a:t>
            </a:r>
            <a:r>
              <a:rPr lang="en-GB" b="1" dirty="0">
                <a:solidFill>
                  <a:srgbClr val="161616"/>
                </a:solidFill>
              </a:rPr>
              <a:t>Fabric online experience </a:t>
            </a:r>
            <a:r>
              <a:rPr lang="en-GB" dirty="0">
                <a:solidFill>
                  <a:srgbClr val="161616"/>
                </a:solidFill>
              </a:rPr>
              <a:t>or you can connect with tools like </a:t>
            </a:r>
            <a:r>
              <a:rPr lang="en-GB" b="1" dirty="0">
                <a:solidFill>
                  <a:srgbClr val="161616"/>
                </a:solidFill>
              </a:rPr>
              <a:t>SSMS</a:t>
            </a:r>
            <a:r>
              <a:rPr lang="en-GB" dirty="0">
                <a:solidFill>
                  <a:srgbClr val="161616"/>
                </a:solidFill>
              </a:rPr>
              <a:t> or </a:t>
            </a:r>
            <a:r>
              <a:rPr lang="en-GB" b="1" dirty="0">
                <a:solidFill>
                  <a:srgbClr val="161616"/>
                </a:solidFill>
              </a:rPr>
              <a:t>Azure Data Studio </a:t>
            </a:r>
            <a:r>
              <a:rPr lang="en-GB" dirty="0">
                <a:solidFill>
                  <a:srgbClr val="161616"/>
                </a:solidFill>
              </a:rPr>
              <a:t>using a SQL connection string</a:t>
            </a:r>
          </a:p>
        </p:txBody>
      </p:sp>
    </p:spTree>
    <p:extLst>
      <p:ext uri="{BB962C8B-B14F-4D97-AF65-F5344CB8AC3E}">
        <p14:creationId xmlns:p14="http://schemas.microsoft.com/office/powerpoint/2010/main" val="2197214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B5A62385-6304-69CA-3302-7B6B92D0B564}"/>
              </a:ext>
            </a:extLst>
          </p:cNvPr>
          <p:cNvSpPr txBox="1">
            <a:spLocks/>
          </p:cNvSpPr>
          <p:nvPr/>
        </p:nvSpPr>
        <p:spPr>
          <a:xfrm>
            <a:off x="720929" y="2207089"/>
            <a:ext cx="10750142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i="0" kern="1200">
                <a:solidFill>
                  <a:schemeClr val="accent4"/>
                </a:solidFill>
                <a:latin typeface="Segoe UI Semibold" panose="020B0502040204020203" pitchFamily="34" charset="0"/>
                <a:ea typeface="+mn-ea"/>
                <a:cs typeface="Segoe UI Semibold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accent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Time to try it out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240435-1381-AC80-ACB9-1C6BFC669088}"/>
              </a:ext>
            </a:extLst>
          </p:cNvPr>
          <p:cNvSpPr txBox="1"/>
          <p:nvPr/>
        </p:nvSpPr>
        <p:spPr>
          <a:xfrm>
            <a:off x="768741" y="2978566"/>
            <a:ext cx="936214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Create a Warehouse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Ingest data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from source to the data warehouse dimensional model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Create tables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in your Warehouse.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Load data with T-SQL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with the SQL query editor.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Transform the data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to create aggregated datasets using T-SQL.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Use the visual query editor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to query the data warehouse.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u="none" strike="noStrike" dirty="0" err="1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Analyze</a:t>
            </a:r>
            <a:r>
              <a:rPr lang="en-GB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 data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with a notebook.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Create and execute cross-warehouse queries</a:t>
            </a:r>
            <a:r>
              <a:rPr lang="en-GB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with SQL query editor.</a:t>
            </a:r>
          </a:p>
        </p:txBody>
      </p:sp>
    </p:spTree>
    <p:extLst>
      <p:ext uri="{BB962C8B-B14F-4D97-AF65-F5344CB8AC3E}">
        <p14:creationId xmlns:p14="http://schemas.microsoft.com/office/powerpoint/2010/main" val="317450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Trident Colors">
      <a:dk1>
        <a:srgbClr val="001919"/>
      </a:dk1>
      <a:lt1>
        <a:srgbClr val="FFFFFF"/>
      </a:lt1>
      <a:dk2>
        <a:srgbClr val="033F38"/>
      </a:dk2>
      <a:lt2>
        <a:srgbClr val="E3F7EF"/>
      </a:lt2>
      <a:accent1>
        <a:srgbClr val="117865"/>
      </a:accent1>
      <a:accent2>
        <a:srgbClr val="054D43"/>
      </a:accent2>
      <a:accent3>
        <a:srgbClr val="0C6959"/>
      </a:accent3>
      <a:accent4>
        <a:srgbClr val="1F937E"/>
      </a:accent4>
      <a:accent5>
        <a:srgbClr val="2AAC93"/>
      </a:accent5>
      <a:accent6>
        <a:srgbClr val="3ABB9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 / Agenda Slides">
  <a:themeElements>
    <a:clrScheme name="Trident Colors">
      <a:dk1>
        <a:srgbClr val="001919"/>
      </a:dk1>
      <a:lt1>
        <a:srgbClr val="FFFFFF"/>
      </a:lt1>
      <a:dk2>
        <a:srgbClr val="033F38"/>
      </a:dk2>
      <a:lt2>
        <a:srgbClr val="E3F7EF"/>
      </a:lt2>
      <a:accent1>
        <a:srgbClr val="117865"/>
      </a:accent1>
      <a:accent2>
        <a:srgbClr val="054D43"/>
      </a:accent2>
      <a:accent3>
        <a:srgbClr val="0C6959"/>
      </a:accent3>
      <a:accent4>
        <a:srgbClr val="1F937E"/>
      </a:accent4>
      <a:accent5>
        <a:srgbClr val="2AAC93"/>
      </a:accent5>
      <a:accent6>
        <a:srgbClr val="3ABB9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Title Slides">
  <a:themeElements>
    <a:clrScheme name="Trident Colors">
      <a:dk1>
        <a:srgbClr val="001919"/>
      </a:dk1>
      <a:lt1>
        <a:srgbClr val="FFFFFF"/>
      </a:lt1>
      <a:dk2>
        <a:srgbClr val="033F38"/>
      </a:dk2>
      <a:lt2>
        <a:srgbClr val="E3F7EF"/>
      </a:lt2>
      <a:accent1>
        <a:srgbClr val="117865"/>
      </a:accent1>
      <a:accent2>
        <a:srgbClr val="054D43"/>
      </a:accent2>
      <a:accent3>
        <a:srgbClr val="0C6959"/>
      </a:accent3>
      <a:accent4>
        <a:srgbClr val="1F937E"/>
      </a:accent4>
      <a:accent5>
        <a:srgbClr val="2AAC93"/>
      </a:accent5>
      <a:accent6>
        <a:srgbClr val="3ABB9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Body Slides">
  <a:themeElements>
    <a:clrScheme name="Trident Colors">
      <a:dk1>
        <a:srgbClr val="001919"/>
      </a:dk1>
      <a:lt1>
        <a:srgbClr val="FFFFFF"/>
      </a:lt1>
      <a:dk2>
        <a:srgbClr val="033F38"/>
      </a:dk2>
      <a:lt2>
        <a:srgbClr val="E3F7EF"/>
      </a:lt2>
      <a:accent1>
        <a:srgbClr val="117865"/>
      </a:accent1>
      <a:accent2>
        <a:srgbClr val="054D43"/>
      </a:accent2>
      <a:accent3>
        <a:srgbClr val="0C6959"/>
      </a:accent3>
      <a:accent4>
        <a:srgbClr val="1F937E"/>
      </a:accent4>
      <a:accent5>
        <a:srgbClr val="2AAC93"/>
      </a:accent5>
      <a:accent6>
        <a:srgbClr val="3ABB9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 Slides">
  <a:themeElements>
    <a:clrScheme name="Trident Colors">
      <a:dk1>
        <a:srgbClr val="001919"/>
      </a:dk1>
      <a:lt1>
        <a:srgbClr val="FFFFFF"/>
      </a:lt1>
      <a:dk2>
        <a:srgbClr val="033F38"/>
      </a:dk2>
      <a:lt2>
        <a:srgbClr val="E3F7EF"/>
      </a:lt2>
      <a:accent1>
        <a:srgbClr val="117865"/>
      </a:accent1>
      <a:accent2>
        <a:srgbClr val="054D43"/>
      </a:accent2>
      <a:accent3>
        <a:srgbClr val="0C6959"/>
      </a:accent3>
      <a:accent4>
        <a:srgbClr val="1F937E"/>
      </a:accent4>
      <a:accent5>
        <a:srgbClr val="2AAC93"/>
      </a:accent5>
      <a:accent6>
        <a:srgbClr val="3ABB9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07c5dfa0-33a3-47dd-bfb7-87fb96739115">
      <Terms xmlns="http://schemas.microsoft.com/office/infopath/2007/PartnerControls"/>
    </lcf76f155ced4ddcb4097134ff3c332f>
    <TaxCatchAll xmlns="230e9df3-be65-4c73-a93b-d1236ebd677e" xsi:nil="true"/>
    <test xmlns="07c5dfa0-33a3-47dd-bfb7-87fb96739115" xsi:nil="true"/>
    <Time xmlns="07c5dfa0-33a3-47dd-bfb7-87fb96739115" xsi:nil="true"/>
    <Status xmlns="07c5dfa0-33a3-47dd-bfb7-87fb96739115" xsi:nil="true"/>
    <Date xmlns="07c5dfa0-33a3-47dd-bfb7-87fb9673911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6D235E0236944CB2D0154C00AD9253" ma:contentTypeVersion="25" ma:contentTypeDescription="Create a new document." ma:contentTypeScope="" ma:versionID="fb6870767754a5e8c852f72a7b4d39dc">
  <xsd:schema xmlns:xsd="http://www.w3.org/2001/XMLSchema" xmlns:xs="http://www.w3.org/2001/XMLSchema" xmlns:p="http://schemas.microsoft.com/office/2006/metadata/properties" xmlns:ns1="http://schemas.microsoft.com/sharepoint/v3" xmlns:ns2="07c5dfa0-33a3-47dd-bfb7-87fb96739115" xmlns:ns3="b1c3d6fc-5689-40cc-899d-3b916b4ff5bf" xmlns:ns4="230e9df3-be65-4c73-a93b-d1236ebd677e" targetNamespace="http://schemas.microsoft.com/office/2006/metadata/properties" ma:root="true" ma:fieldsID="ce035406f93707c26f00a7c91088ea74" ns1:_="" ns2:_="" ns3:_="" ns4:_="">
    <xsd:import namespace="http://schemas.microsoft.com/sharepoint/v3"/>
    <xsd:import namespace="07c5dfa0-33a3-47dd-bfb7-87fb96739115"/>
    <xsd:import namespace="b1c3d6fc-5689-40cc-899d-3b916b4ff5bf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Date" minOccurs="0"/>
                <xsd:element ref="ns2:Time" minOccurs="0"/>
                <xsd:element ref="ns2:test" minOccurs="0"/>
                <xsd:element ref="ns2:MediaServiceLocation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9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c5dfa0-33a3-47dd-bfb7-87fb967391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8" nillable="true" ma:displayName="Status" ma:format="Dropdown" ma:internalName="Status">
      <xsd:simpleType>
        <xsd:restriction base="dms:Text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Date" ma:index="25" nillable="true" ma:displayName="Date" ma:format="DateOnly" ma:internalName="Date">
      <xsd:simpleType>
        <xsd:restriction base="dms:DateTime"/>
      </xsd:simpleType>
    </xsd:element>
    <xsd:element name="Time" ma:index="26" nillable="true" ma:displayName="Time" ma:format="DateTime" ma:internalName="Time">
      <xsd:simpleType>
        <xsd:restriction base="dms:DateTime"/>
      </xsd:simpleType>
    </xsd:element>
    <xsd:element name="test" ma:index="27" nillable="true" ma:displayName="test" ma:format="DateOnly" ma:internalName="test">
      <xsd:simpleType>
        <xsd:restriction base="dms:DateTime"/>
      </xsd:simpleType>
    </xsd:element>
    <xsd:element name="MediaServiceLocation" ma:index="28" nillable="true" ma:displayName="Location" ma:internalName="MediaServiceLocation" ma:readOnly="true">
      <xsd:simpleType>
        <xsd:restriction base="dms:Text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c3d6fc-5689-40cc-899d-3b916b4ff5b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1603ea5b-56ba-41f6-bada-27c0bbbe9ac1}" ma:internalName="TaxCatchAll" ma:showField="CatchAllData" ma:web="b1c3d6fc-5689-40cc-899d-3b916b4ff5b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52B7CC3-D852-4B37-A0AB-7C4D181F6D9C}">
  <ds:schemaRefs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purl.org/dc/dcmitype/"/>
    <ds:schemaRef ds:uri="b1c3d6fc-5689-40cc-899d-3b916b4ff5bf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230e9df3-be65-4c73-a93b-d1236ebd677e"/>
    <ds:schemaRef ds:uri="07c5dfa0-33a3-47dd-bfb7-87fb96739115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38769998-E874-4B5A-9164-12CB1EB05C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B37518-C209-4908-A87B-1990C143DF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7c5dfa0-33a3-47dd-bfb7-87fb96739115"/>
    <ds:schemaRef ds:uri="b1c3d6fc-5689-40cc-899d-3b916b4ff5bf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1a19d03a-48bc-4359-8038-5b5f6d5847c3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635</Words>
  <Application>Microsoft Office PowerPoint</Application>
  <PresentationFormat>Widescreen</PresentationFormat>
  <Paragraphs>75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Calibri</vt:lpstr>
      <vt:lpstr>Roboto</vt:lpstr>
      <vt:lpstr>Segoe UI</vt:lpstr>
      <vt:lpstr>Segoe UI Semibold</vt:lpstr>
      <vt:lpstr>Segoe UI Semilight</vt:lpstr>
      <vt:lpstr>Title Slides</vt:lpstr>
      <vt:lpstr>Content / Agenda Slides</vt:lpstr>
      <vt:lpstr>Section Title Slides</vt:lpstr>
      <vt:lpstr>Body Slides</vt:lpstr>
      <vt:lpstr>Thank You Slides</vt:lpstr>
      <vt:lpstr>Fabric Data Warehousing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Demmy Yang</dc:creator>
  <cp:lastModifiedBy>Christian Ømand</cp:lastModifiedBy>
  <cp:revision>9</cp:revision>
  <dcterms:created xsi:type="dcterms:W3CDTF">2023-04-25T23:52:52Z</dcterms:created>
  <dcterms:modified xsi:type="dcterms:W3CDTF">2023-07-11T14:50:27Z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0x010100D86D235E0236944CB2D0154C00AD9253</vt:lpwstr>
  </property>
  <property fmtid="{D5CDD505-2E9C-101B-9397-08002B2CF9AE}" pid="3" name="MediaServiceImageTags">
    <vt:lpwstr/>
  </property>
</Properties>
</file>

<file path=docProps/thumbnail.jpeg>
</file>